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32"/>
  </p:notesMasterIdLst>
  <p:sldIdLst>
    <p:sldId id="407" r:id="rId3"/>
    <p:sldId id="283" r:id="rId4"/>
    <p:sldId id="632" r:id="rId5"/>
    <p:sldId id="633" r:id="rId6"/>
    <p:sldId id="634" r:id="rId7"/>
    <p:sldId id="635" r:id="rId8"/>
    <p:sldId id="659" r:id="rId9"/>
    <p:sldId id="636" r:id="rId10"/>
    <p:sldId id="637" r:id="rId11"/>
    <p:sldId id="638" r:id="rId12"/>
    <p:sldId id="639" r:id="rId13"/>
    <p:sldId id="640" r:id="rId14"/>
    <p:sldId id="641" r:id="rId15"/>
    <p:sldId id="642" r:id="rId16"/>
    <p:sldId id="643" r:id="rId17"/>
    <p:sldId id="644" r:id="rId18"/>
    <p:sldId id="645" r:id="rId19"/>
    <p:sldId id="646" r:id="rId20"/>
    <p:sldId id="647" r:id="rId21"/>
    <p:sldId id="648" r:id="rId22"/>
    <p:sldId id="650" r:id="rId23"/>
    <p:sldId id="649" r:id="rId24"/>
    <p:sldId id="651" r:id="rId25"/>
    <p:sldId id="652" r:id="rId26"/>
    <p:sldId id="653" r:id="rId27"/>
    <p:sldId id="654" r:id="rId28"/>
    <p:sldId id="655" r:id="rId29"/>
    <p:sldId id="656" r:id="rId30"/>
    <p:sldId id="657"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8">
          <p15:clr>
            <a:srgbClr val="A4A3A4"/>
          </p15:clr>
        </p15:guide>
        <p15:guide id="2" orient="horz" pos="3987">
          <p15:clr>
            <a:srgbClr val="A4A3A4"/>
          </p15:clr>
        </p15:guide>
        <p15:guide id="3" orient="horz" pos="3828">
          <p15:clr>
            <a:srgbClr val="A4A3A4"/>
          </p15:clr>
        </p15:guide>
        <p15:guide id="4"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FF9900"/>
    <a:srgbClr val="FF3300"/>
    <a:srgbClr val="8F94C7"/>
    <a:srgbClr val="6369A4"/>
    <a:srgbClr val="E5E6EE"/>
    <a:srgbClr val="B9B8F0"/>
    <a:srgbClr val="E2E3DD"/>
    <a:srgbClr val="F7EAE5"/>
    <a:srgbClr val="374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16" autoAdjust="0"/>
    <p:restoredTop sz="77401" autoAdjust="0"/>
  </p:normalViewPr>
  <p:slideViewPr>
    <p:cSldViewPr showGuides="1">
      <p:cViewPr varScale="1">
        <p:scale>
          <a:sx n="81" d="100"/>
          <a:sy n="81" d="100"/>
        </p:scale>
        <p:origin x="1012" y="64"/>
      </p:cViewPr>
      <p:guideLst>
        <p:guide orient="horz" pos="748"/>
        <p:guide orient="horz" pos="3987"/>
        <p:guide orient="horz" pos="3828"/>
        <p:guide pos="3840"/>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各位老师大家好，我是朱桐，我的导师是谭火彬老师，我的论文题目是</a:t>
            </a:r>
            <a:r>
              <a:rPr lang="zh-CN" altLang="en-US" sz="1200">
                <a:solidFill>
                  <a:srgbClr val="004098"/>
                </a:solidFill>
                <a:latin typeface="+mj-ea"/>
                <a:ea typeface="+mj-ea"/>
              </a:rPr>
              <a:t>基于</a:t>
            </a:r>
            <a:r>
              <a:rPr lang="en-US" altLang="zh-CN" sz="1200">
                <a:solidFill>
                  <a:srgbClr val="004098"/>
                </a:solidFill>
                <a:latin typeface="+mj-ea"/>
                <a:ea typeface="+mj-ea"/>
              </a:rPr>
              <a:t>Transformer</a:t>
            </a:r>
            <a:r>
              <a:rPr lang="zh-CN" altLang="en-US" sz="1200">
                <a:solidFill>
                  <a:srgbClr val="004098"/>
                </a:solidFill>
                <a:latin typeface="+mj-ea"/>
                <a:ea typeface="+mj-ea"/>
              </a:rPr>
              <a:t>的知识图谱补全算法研究</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rgbClr val="004098"/>
                </a:solidFill>
                <a:latin typeface="+mj-ea"/>
                <a:ea typeface="+mn-ea"/>
                <a:cs typeface="+mn-cs"/>
              </a:rPr>
              <a:t>。</a:t>
            </a:r>
            <a:r>
              <a:rPr lang="zh-CN" altLang="en-US"/>
              <a:t>接下来开始我的毕业答辩。</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492493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针对关系的特点，本课题采用了关系特定的邻居实体信息构造。</a:t>
            </a:r>
            <a:r>
              <a:rPr lang="en-US" altLang="zh-CN" dirty="0"/>
              <a:t>NATLP </a:t>
            </a:r>
            <a:r>
              <a:rPr lang="zh-CN" altLang="en-US" dirty="0"/>
              <a:t>模型选择将实体和嵌入重塑为二维张量之后再对其进行卷积操作，增加实体和关系之间的特征交互</a:t>
            </a:r>
            <a:endParaRPr lang="en-US" altLang="zh-CN" dirty="0"/>
          </a:p>
          <a:p>
            <a:r>
              <a:rPr lang="zh-CN" altLang="en-US" dirty="0"/>
              <a:t>为了建模不同关系的差异性，</a:t>
            </a:r>
            <a:r>
              <a:rPr lang="en-US" altLang="zh-CN" dirty="0"/>
              <a:t>NATLP </a:t>
            </a:r>
            <a:r>
              <a:rPr lang="zh-CN" altLang="en-US" dirty="0"/>
              <a:t>采用参数生成网络来为不同关系生成特定的模型参数，同时，为了显示地捕捉不同关系之间的共性，</a:t>
            </a:r>
            <a:r>
              <a:rPr lang="en-US" altLang="zh-CN" dirty="0"/>
              <a:t>NATLP</a:t>
            </a:r>
            <a:r>
              <a:rPr lang="zh-CN" altLang="en-US" dirty="0"/>
              <a:t>利用一个不同关系共享的全局关系嵌入参与网络参数的生成、当部分种类关系训练数据较少时，模型也有不错的泛化能力。</a:t>
            </a:r>
            <a:endParaRPr lang="en-US" altLang="zh-CN" dirty="0"/>
          </a:p>
          <a:p>
            <a:endParaRPr lang="en-US" altLang="zh-CN" dirty="0"/>
          </a:p>
          <a:p>
            <a:r>
              <a:rPr lang="zh-CN" altLang="en-US" dirty="0"/>
              <a:t>通过以上方式，模型实现了在兼顾关系共性的情况下对不同关系差异的建模</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576371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为了解决标准</a:t>
            </a:r>
            <a:r>
              <a:rPr lang="en-US" altLang="zh-CN" sz="1200" b="1" dirty="0">
                <a:solidFill>
                  <a:srgbClr val="C00000"/>
                </a:solidFill>
                <a:latin typeface="微软雅黑" panose="020B0503020204020204" pitchFamily="34" charset="-122"/>
                <a:ea typeface="微软雅黑" panose="020B0503020204020204" pitchFamily="34" charset="-122"/>
              </a:rPr>
              <a:t>Transformer</a:t>
            </a:r>
            <a:r>
              <a:rPr lang="zh-CN" altLang="en-US" sz="1200" b="1" dirty="0">
                <a:solidFill>
                  <a:srgbClr val="C00000"/>
                </a:solidFill>
                <a:latin typeface="微软雅黑" panose="020B0503020204020204" pitchFamily="34" charset="-122"/>
                <a:ea typeface="微软雅黑" panose="020B0503020204020204" pitchFamily="34" charset="-122"/>
              </a:rPr>
              <a:t>无法直接感知图结构的</a:t>
            </a:r>
            <a:r>
              <a:rPr lang="zh-CN" altLang="en-US" dirty="0"/>
              <a:t>问题，模型提出了领域</a:t>
            </a:r>
            <a:r>
              <a:rPr lang="en-US" altLang="zh-CN" dirty="0"/>
              <a:t>Transformer</a:t>
            </a:r>
            <a:r>
              <a:rPr lang="zh-CN" altLang="en-US" dirty="0"/>
              <a:t>模块，尝试在注意力计算中融合结构信息，在标准计算方法中添加了两个基于图结构的偏置项。</a:t>
            </a:r>
            <a:endParaRPr lang="en-US" altLang="zh-CN" dirty="0"/>
          </a:p>
          <a:p>
            <a:r>
              <a:rPr lang="zh-CN" altLang="en-US" dirty="0"/>
              <a:t>首先是基于节点间最短距离的偏置项，一般来说，实体应该更关注距离较近的其他实体，因此，最短距离越小，值越高。</a:t>
            </a:r>
            <a:endParaRPr lang="en-US" altLang="zh-CN" dirty="0"/>
          </a:p>
          <a:p>
            <a:r>
              <a:rPr lang="zh-CN" altLang="en-US" dirty="0"/>
              <a:t>其次是基于节点度数的偏置项，它反映了实体在图谱中的全局重要性，度数越高，该偏置项的值就越大。</a:t>
            </a:r>
            <a:endParaRPr lang="en-US" altLang="zh-CN" dirty="0"/>
          </a:p>
          <a:p>
            <a:r>
              <a:rPr lang="zh-CN" altLang="en-US" dirty="0"/>
              <a:t>通过这样的方式，模型完成了对图结构的感知。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最终，邻域</a:t>
            </a:r>
            <a:r>
              <a:rPr lang="en-US" altLang="zh-CN" dirty="0"/>
              <a:t>Transformer</a:t>
            </a:r>
            <a:r>
              <a:rPr lang="zh-CN" altLang="en-US" dirty="0"/>
              <a:t>模块的输出将会作为基于卷积神经网络的解码器的输入，来计算事实三元组的得分。</a:t>
            </a:r>
          </a:p>
          <a:p>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864915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课题在两个公开标准数据集进行了实验，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256410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可以发现，</a:t>
            </a:r>
            <a:r>
              <a:rPr lang="en-US" altLang="zh-CN" dirty="0"/>
              <a:t>NATLP</a:t>
            </a:r>
            <a:r>
              <a:rPr lang="zh-CN" altLang="en-US" dirty="0"/>
              <a:t>在大多数指标上都取得了最优的效果，总体性能十分优秀。相比于基于图神经网络的方法，</a:t>
            </a:r>
            <a:r>
              <a:rPr lang="en-US" altLang="zh-CN" dirty="0"/>
              <a:t>NATLP </a:t>
            </a:r>
            <a:r>
              <a:rPr lang="zh-CN" altLang="en-US" dirty="0"/>
              <a:t>有着可观的性能提升，证明了 </a:t>
            </a:r>
            <a:r>
              <a:rPr lang="en-US" altLang="zh-CN" dirty="0"/>
              <a:t>Transformer</a:t>
            </a:r>
            <a:r>
              <a:rPr lang="zh-CN" altLang="en-US" dirty="0"/>
              <a:t>网络强大的表达能力以及在知识图谱嵌入领域的应用潜力。</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341490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而在消融实验部分，课题分别消融了参数生成网络和全局关系嵌入。可以观察到，消融了参数生成网络后，模型的在两个数据集上的链路预测性能都有了明显的下降，而</a:t>
            </a:r>
            <a:r>
              <a:rPr lang="en-US" altLang="zh-CN" dirty="0"/>
              <a:t>FB15k-237 </a:t>
            </a:r>
            <a:r>
              <a:rPr lang="zh-CN" altLang="en-US" dirty="0"/>
              <a:t>数据集上的性能下降更为严重，我们认为这是由于</a:t>
            </a:r>
            <a:r>
              <a:rPr lang="en-US" altLang="zh-CN" dirty="0"/>
              <a:t>FB15k-237</a:t>
            </a:r>
            <a:r>
              <a:rPr lang="zh-CN" altLang="en-US" dirty="0"/>
              <a:t>数据集上的关系种类更多导致的 。消融了全局关系嵌入后，模型的性能也出现了下降，</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证明了捕捉关系之间共同特征的必要性</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720252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课题还对自注意力机制中的两个偏置项进行了消融，</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消融任意一个偏置项，模型的性能均会出现下滑，证明了图结构对于链路预测的作用</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34307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课题提出的</a:t>
            </a:r>
            <a:r>
              <a:rPr lang="en-US" altLang="zh-CN"/>
              <a:t>NALTP</a:t>
            </a:r>
            <a:r>
              <a:rPr lang="zh-CN" altLang="en-US"/>
              <a:t>模型通过将</a:t>
            </a:r>
            <a:r>
              <a:rPr lang="en-US" altLang="zh-CN"/>
              <a:t>Transformer</a:t>
            </a:r>
            <a:r>
              <a:rPr lang="zh-CN" altLang="en-US"/>
              <a:t>应用于知识图谱补全任务上解决了图神经网络聚合方式简单的问题，获得了很不错的性能提升，但是我们发现</a:t>
            </a:r>
            <a:r>
              <a:rPr lang="en-US" altLang="zh-CN"/>
              <a:t>NATLP</a:t>
            </a:r>
            <a:r>
              <a:rPr lang="zh-CN" altLang="en-US"/>
              <a:t>依然存在缺陷，和图神经网络一样，</a:t>
            </a:r>
            <a:r>
              <a:rPr lang="en-US" altLang="zh-CN"/>
              <a:t>NATLP</a:t>
            </a:r>
            <a:r>
              <a:rPr lang="zh-CN" altLang="en-US"/>
              <a:t>利用局部邻域来进行了链路预测，如果想要获得多跳之外的信息，就需要堆叠网络层数，但这样会引入大量的噪声，模型的性能反而下滑，导致无法学习到长距离依赖</a:t>
            </a:r>
            <a:r>
              <a:rPr lang="en-US" altLang="zh-CN"/>
              <a:t>,</a:t>
            </a:r>
            <a:r>
              <a:rPr lang="zh-CN" altLang="en-US"/>
              <a:t>制约了模型性能的进一步提升。</a:t>
            </a:r>
            <a:endParaRPr lang="en-US" altLang="zh-CN"/>
          </a:p>
          <a:p>
            <a:endParaRPr lang="en-US" altLang="zh-CN"/>
          </a:p>
          <a:p>
            <a:r>
              <a:rPr lang="zh-CN" altLang="en-US"/>
              <a:t>长距离依赖反映的是实体之间间接的联系，有益于推理知识图谱的高阶模式，提高知识图谱补全的性能。</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337617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针对这个问题，课题引入了图路径信息来对长距离依赖进行学习</a:t>
            </a:r>
            <a:endParaRPr lang="zh-CN" altLang="en-US" b="1" dirty="0">
              <a:solidFill>
                <a:srgbClr val="C00000"/>
              </a:solidFill>
              <a:latin typeface="微软雅黑" panose="020B0503020204020204" pitchFamily="34" charset="-122"/>
              <a:ea typeface="微软雅黑" panose="020B0503020204020204" pitchFamily="34" charset="-122"/>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本课题在</a:t>
            </a:r>
            <a:r>
              <a:rPr lang="en-US" altLang="zh-CN" dirty="0"/>
              <a:t>NALTP</a:t>
            </a:r>
            <a:r>
              <a:rPr lang="zh-CN" altLang="en-US" dirty="0"/>
              <a:t>的基础上，进一步提出了结合图路径和局部邻域的 </a:t>
            </a:r>
            <a:r>
              <a:rPr lang="en-US" altLang="zh-CN" dirty="0"/>
              <a:t>Transformer </a:t>
            </a:r>
            <a:r>
              <a:rPr lang="zh-CN" altLang="en-US" dirty="0"/>
              <a:t>模型</a:t>
            </a:r>
            <a:r>
              <a:rPr lang="en-US" altLang="zh-CN" dirty="0"/>
              <a:t>TKGE-PN</a:t>
            </a:r>
            <a:r>
              <a:rPr lang="zh-CN" altLang="en-US" dirty="0"/>
              <a:t>，兼顾图路径信息和局部邻域信息的优点，</a:t>
            </a:r>
            <a:r>
              <a:rPr kumimoji="1" lang="zh-CN" altLang="en-US" sz="1200" b="1" dirty="0">
                <a:solidFill>
                  <a:srgbClr val="145396"/>
                </a:solidFill>
                <a:latin typeface="微软雅黑" panose="020B0503020204020204" pitchFamily="34" charset="-122"/>
                <a:ea typeface="微软雅黑" panose="020B0503020204020204" pitchFamily="34" charset="-122"/>
              </a:rPr>
              <a:t>同时学习长短距离</a:t>
            </a:r>
            <a:r>
              <a:rPr kumimoji="1" lang="zh-CN" altLang="en-US" sz="1200" b="1">
                <a:solidFill>
                  <a:srgbClr val="145396"/>
                </a:solidFill>
                <a:latin typeface="微软雅黑" panose="020B0503020204020204" pitchFamily="34" charset="-122"/>
                <a:ea typeface="微软雅黑" panose="020B0503020204020204" pitchFamily="34" charset="-122"/>
              </a:rPr>
              <a:t>依赖。</a:t>
            </a: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89664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30000"/>
              </a:lnSpc>
            </a:pPr>
            <a:r>
              <a:rPr lang="zh-CN" altLang="en-US" dirty="0"/>
              <a:t>由于知识图谱的规模一般较大，不可能遍历所有图</a:t>
            </a:r>
            <a:r>
              <a:rPr lang="zh-CN" altLang="en-US"/>
              <a:t>路径。</a:t>
            </a:r>
            <a:r>
              <a:rPr lang="en-US" altLang="zh-CN"/>
              <a:t>TKGE-PN </a:t>
            </a:r>
            <a:r>
              <a:rPr lang="zh-CN" altLang="en-US" dirty="0"/>
              <a:t>模型的第一个任务是采样图路径。现有的方法对于单个样本采样的图路径数量往往只有 </a:t>
            </a:r>
            <a:r>
              <a:rPr lang="en-US" altLang="zh-CN" dirty="0"/>
              <a:t>1-2 </a:t>
            </a:r>
            <a:r>
              <a:rPr lang="zh-CN" altLang="en-US" dirty="0"/>
              <a:t>条，数量有限，获取的信息</a:t>
            </a:r>
            <a:r>
              <a:rPr lang="zh-CN" altLang="en-US"/>
              <a:t>十分片面。</a:t>
            </a:r>
            <a:r>
              <a:rPr lang="zh-CN" altLang="en-US" dirty="0"/>
              <a:t>因此</a:t>
            </a:r>
            <a:r>
              <a:rPr lang="en-US" altLang="zh-CN" dirty="0"/>
              <a:t>TKGE-PN</a:t>
            </a:r>
            <a:r>
              <a:rPr lang="zh-CN" altLang="en-US" dirty="0"/>
              <a:t>选择将采样数量设置为头节点的度数的值，这样做的基本思路是，节点</a:t>
            </a: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度数越高，蕴含的信息越多。应该采样更多图路径。</a:t>
            </a:r>
            <a:endParaRPr lang="en-US" altLang="zh-CN" b="1" dirty="0">
              <a:latin typeface="微软雅黑" panose="020B0503020204020204" pitchFamily="34" charset="-122"/>
              <a:ea typeface="微软雅黑" panose="020B0503020204020204" pitchFamily="34" charset="-122"/>
            </a:endParaRPr>
          </a:p>
          <a:p>
            <a:pPr algn="just">
              <a:lnSpc>
                <a:spcPct val="130000"/>
              </a:lnSpc>
            </a:pPr>
            <a:endParaRPr lang="en-US" altLang="zh-CN" b="1" dirty="0">
              <a:latin typeface="微软雅黑" panose="020B0503020204020204" pitchFamily="34" charset="-122"/>
              <a:ea typeface="微软雅黑" panose="020B0503020204020204" pitchFamily="34" charset="-122"/>
            </a:endParaRPr>
          </a:p>
          <a:p>
            <a:pPr algn="just">
              <a:lnSpc>
                <a:spcPct val="130000"/>
              </a:lnSpc>
            </a:pPr>
            <a:r>
              <a:rPr lang="zh-CN" altLang="en-US" b="1" dirty="0">
                <a:latin typeface="微软雅黑" panose="020B0503020204020204" pitchFamily="34" charset="-122"/>
                <a:ea typeface="微软雅黑" panose="020B0503020204020204" pitchFamily="34" charset="-122"/>
              </a:rPr>
              <a:t>另外，为了实现高质量的路径采样，更好的捕获长距离的</a:t>
            </a:r>
            <a:r>
              <a:rPr lang="zh-CN" altLang="en-US" b="1">
                <a:latin typeface="微软雅黑" panose="020B0503020204020204" pitchFamily="34" charset="-122"/>
                <a:ea typeface="微软雅黑" panose="020B0503020204020204" pitchFamily="34" charset="-122"/>
              </a:rPr>
              <a:t>依赖，课题希望</a:t>
            </a:r>
            <a:r>
              <a:rPr lang="zh-CN" altLang="en-US" b="1" dirty="0">
                <a:latin typeface="微软雅黑" panose="020B0503020204020204" pitchFamily="34" charset="-122"/>
                <a:ea typeface="微软雅黑" panose="020B0503020204020204" pitchFamily="34" charset="-122"/>
              </a:rPr>
              <a:t>采样到的路径能够远离起始节点，模型利用深度偏差来控制这一点，距离越远，则在计算采样概率时的深度偏差越大。此外路径采样模块也考虑了节点的度数，度数越高越重要，被采样的概率越高，因此模型还涉及了度数偏差。最终路径采样算法的公式表达如下</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4215568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采样到路径之后，</a:t>
            </a:r>
            <a:r>
              <a:rPr lang="en-US" altLang="zh-CN" dirty="0"/>
              <a:t>Path-Transformer</a:t>
            </a:r>
            <a:r>
              <a:rPr lang="zh-CN" altLang="en-US" dirty="0"/>
              <a:t>路径编码模块的任务是学习其中的语义信息并转换成向量表示，模型输入由两个部分组成，全局嵌入</a:t>
            </a:r>
            <a:r>
              <a:rPr lang="en-US" altLang="zh-CN" dirty="0" err="1"/>
              <a:t>cls</a:t>
            </a:r>
            <a:r>
              <a:rPr lang="zh-CN" altLang="en-US" dirty="0"/>
              <a:t>和图</a:t>
            </a:r>
            <a:r>
              <a:rPr lang="zh-CN" altLang="en-US"/>
              <a:t>路径中嵌入</a:t>
            </a:r>
            <a:r>
              <a:rPr lang="zh-CN" altLang="en-US" dirty="0"/>
              <a:t>，，全局嵌入的对应的输出将会作为整个图路径的向量表示。</a:t>
            </a:r>
            <a:endParaRPr lang="en-US" altLang="zh-CN" dirty="0"/>
          </a:p>
          <a:p>
            <a:endParaRPr lang="en-US" altLang="zh-CN" dirty="0"/>
          </a:p>
          <a:p>
            <a:r>
              <a:rPr lang="zh-CN" altLang="en-US" dirty="0"/>
              <a:t>由于图路径中的长距离依赖反映的是实体之间间接的联系，学习起来比较困难，因此</a:t>
            </a:r>
            <a:r>
              <a:rPr lang="en-US" altLang="zh-CN" dirty="0"/>
              <a:t>TKGE-PN </a:t>
            </a:r>
            <a:r>
              <a:rPr lang="zh-CN" altLang="en-US" dirty="0"/>
              <a:t>提出了掩蔽实体关系</a:t>
            </a:r>
            <a:r>
              <a:rPr lang="zh-CN" altLang="en-US"/>
              <a:t>预测任务。</a:t>
            </a:r>
            <a:r>
              <a:rPr lang="zh-CN" altLang="en-US" dirty="0"/>
              <a:t>具体来说，在输入部分，模型将会随机选择遮掩或者替换掉某个关系或者实体，并利用对应的输出尝试还原被掩蔽的实体和关系，并计算对应的损失。通过这样的方式，模型无法再单纯地</a:t>
            </a:r>
            <a:r>
              <a:rPr lang="zh-CN" altLang="en-US"/>
              <a:t>依赖某类特定</a:t>
            </a:r>
            <a:r>
              <a:rPr lang="zh-CN" altLang="en-US" dirty="0"/>
              <a:t>的图路径元素，能够更好的学习图路径中的长距离依赖。</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455623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我将从六个方面进行介绍</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242273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a:t>Path-Transformer</a:t>
            </a:r>
            <a:r>
              <a:rPr lang="zh-CN" altLang="en-US" dirty="0"/>
              <a:t>，模型已经获得了以</a:t>
            </a:r>
            <a:r>
              <a:rPr lang="zh-CN" altLang="en-US"/>
              <a:t>头实体为</a:t>
            </a:r>
            <a:r>
              <a:rPr lang="zh-CN" altLang="en-US" dirty="0"/>
              <a:t>起点的多条图路径表示，这些图路径覆盖了头实体 </a:t>
            </a:r>
            <a:r>
              <a:rPr lang="en-US" altLang="zh-CN" dirty="0"/>
              <a:t>s </a:t>
            </a:r>
            <a:r>
              <a:rPr lang="zh-CN" altLang="en-US" dirty="0"/>
              <a:t>的一阶局部邻域，因此</a:t>
            </a:r>
            <a:r>
              <a:rPr lang="en-US" altLang="zh-CN" dirty="0"/>
              <a:t>Neighbor-Transformer </a:t>
            </a:r>
            <a:r>
              <a:rPr lang="zh-CN" altLang="en-US" dirty="0"/>
              <a:t>局部邻域编码模块基于这些图路径表示，便能够</a:t>
            </a:r>
            <a:r>
              <a:rPr lang="zh-CN" altLang="en-US"/>
              <a:t>同时结合局部</a:t>
            </a:r>
            <a:r>
              <a:rPr lang="zh-CN" altLang="en-US" dirty="0"/>
              <a:t>邻域结构信息和图路径结构</a:t>
            </a:r>
            <a:r>
              <a:rPr lang="zh-CN" altLang="en-US"/>
              <a:t>信息，实现</a:t>
            </a:r>
            <a:r>
              <a:rPr lang="zh-CN" altLang="en-US" dirty="0"/>
              <a:t>对于长短距离依赖的同时学习。</a:t>
            </a:r>
            <a:endParaRPr lang="en-US" altLang="zh-CN" dirty="0"/>
          </a:p>
          <a:p>
            <a:endParaRPr lang="en-US" altLang="zh-CN" dirty="0"/>
          </a:p>
          <a:p>
            <a:r>
              <a:rPr lang="en-US" altLang="zh-CN" dirty="0"/>
              <a:t>Neighbor-Transformer</a:t>
            </a:r>
            <a:r>
              <a:rPr lang="zh-CN" altLang="en-US" dirty="0"/>
              <a:t>的输入由三个部分组成，查询嵌入，所有采样的图路径嵌入以及全局嵌入。查询嵌入主要向 </a:t>
            </a:r>
            <a:r>
              <a:rPr lang="en-US" altLang="zh-CN" dirty="0"/>
              <a:t>Transformer </a:t>
            </a:r>
            <a:r>
              <a:rPr lang="zh-CN" altLang="en-US" dirty="0"/>
              <a:t>传递待遇测三元组的信息。在</a:t>
            </a:r>
            <a:r>
              <a:rPr lang="zh-CN" altLang="en-US"/>
              <a:t>注意力计算阶段和</a:t>
            </a:r>
            <a:r>
              <a:rPr lang="en-US" altLang="zh-CN" dirty="0"/>
              <a:t>NALTP</a:t>
            </a:r>
            <a:r>
              <a:rPr lang="zh-CN" altLang="en-US" dirty="0"/>
              <a:t>类似，我们认为图路径的节点度数之和反映了路径的重要性，因此模型在注意力计算时添加了</a:t>
            </a:r>
            <a:r>
              <a:rPr lang="zh-CN" altLang="en-US"/>
              <a:t>基于路径节点度数</a:t>
            </a:r>
            <a:r>
              <a:rPr lang="zh-CN" altLang="en-US" dirty="0"/>
              <a:t>的偏置</a:t>
            </a:r>
            <a:r>
              <a:rPr lang="zh-CN" altLang="en-US"/>
              <a:t>项。最终</a:t>
            </a:r>
            <a:r>
              <a:rPr lang="zh-CN" altLang="en-US" dirty="0"/>
              <a:t>，模型的损失函数为链路预测任务的损失和掩蔽实体关系预测任务损失之和。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307539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762263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在对比算法方面，模型额外选用了一些基于图路径的方法以及基于</a:t>
            </a:r>
            <a:r>
              <a:rPr lang="en-US" altLang="zh-CN" dirty="0"/>
              <a:t>Transformer</a:t>
            </a:r>
            <a:r>
              <a:rPr lang="zh-CN" altLang="en-US" dirty="0"/>
              <a:t>的方法进行了对比</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501803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可以观察到在</a:t>
            </a:r>
            <a:r>
              <a:rPr kumimoji="1" lang="zh-CN" altLang="en-US" b="1" dirty="0">
                <a:solidFill>
                  <a:srgbClr val="145396"/>
                </a:solidFill>
                <a:latin typeface="微软雅黑" panose="020B0503020204020204" pitchFamily="34" charset="-122"/>
                <a:ea typeface="微软雅黑" panose="020B0503020204020204" pitchFamily="34" charset="-122"/>
              </a:rPr>
              <a:t>大多数评价指标上，</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优于其他所有的基准模型。而和同样基于</a:t>
            </a:r>
            <a:r>
              <a:rPr kumimoji="1" lang="en-US" altLang="zh-CN" b="1" dirty="0">
                <a:solidFill>
                  <a:srgbClr val="145396"/>
                </a:solidFill>
                <a:latin typeface="微软雅黑" panose="020B0503020204020204" pitchFamily="34" charset="-122"/>
                <a:ea typeface="微软雅黑" panose="020B0503020204020204" pitchFamily="34" charset="-122"/>
              </a:rPr>
              <a:t>Transformer</a:t>
            </a:r>
            <a:r>
              <a:rPr kumimoji="1" lang="zh-CN" altLang="en-US" b="1" dirty="0">
                <a:solidFill>
                  <a:srgbClr val="145396"/>
                </a:solidFill>
                <a:latin typeface="微软雅黑" panose="020B0503020204020204" pitchFamily="34" charset="-122"/>
                <a:ea typeface="微软雅黑" panose="020B0503020204020204" pitchFamily="34" charset="-122"/>
              </a:rPr>
              <a:t>的</a:t>
            </a:r>
            <a:r>
              <a:rPr kumimoji="1" lang="en-US" altLang="zh-CN" b="1" dirty="0">
                <a:solidFill>
                  <a:srgbClr val="145396"/>
                </a:solidFill>
                <a:latin typeface="微软雅黑" panose="020B0503020204020204" pitchFamily="34" charset="-122"/>
                <a:ea typeface="微软雅黑" panose="020B0503020204020204" pitchFamily="34" charset="-122"/>
              </a:rPr>
              <a:t>NATLP</a:t>
            </a:r>
            <a:r>
              <a:rPr kumimoji="1" lang="zh-CN" altLang="en-US" b="1" dirty="0">
                <a:solidFill>
                  <a:srgbClr val="145396"/>
                </a:solidFill>
                <a:latin typeface="微软雅黑" panose="020B0503020204020204" pitchFamily="34" charset="-122"/>
                <a:ea typeface="微软雅黑" panose="020B0503020204020204" pitchFamily="34" charset="-122"/>
              </a:rPr>
              <a:t>模型对比，使用了图路径信息的</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性能更好，证明了长距离依赖对知识图谱嵌入任务的帮助。</a:t>
            </a: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714291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本文探究了采样长度对于模型性能的影响，可以发现随着</a:t>
            </a:r>
            <a:r>
              <a:rPr kumimoji="1" lang="zh-CN" altLang="en-US" b="1" dirty="0">
                <a:solidFill>
                  <a:srgbClr val="145396"/>
                </a:solidFill>
                <a:latin typeface="微软雅黑" panose="020B0503020204020204" pitchFamily="34" charset="-122"/>
                <a:ea typeface="微软雅黑" panose="020B0503020204020204" pitchFamily="34" charset="-122"/>
              </a:rPr>
              <a:t>采样长度的增加，性能总体呈现先</a:t>
            </a:r>
            <a:r>
              <a:rPr kumimoji="1" lang="zh-CN" altLang="en-US" b="1" dirty="0">
                <a:solidFill>
                  <a:srgbClr val="C00000"/>
                </a:solidFill>
                <a:latin typeface="微软雅黑" panose="020B0503020204020204" pitchFamily="34" charset="-122"/>
                <a:ea typeface="微软雅黑" panose="020B0503020204020204" pitchFamily="34" charset="-122"/>
              </a:rPr>
              <a:t>上升</a:t>
            </a:r>
            <a:r>
              <a:rPr kumimoji="1" lang="zh-CN" altLang="en-US" b="1" dirty="0">
                <a:solidFill>
                  <a:srgbClr val="145396"/>
                </a:solidFill>
                <a:latin typeface="微软雅黑" panose="020B0503020204020204" pitchFamily="34" charset="-122"/>
                <a:ea typeface="微软雅黑" panose="020B0503020204020204" pitchFamily="34" charset="-122"/>
              </a:rPr>
              <a:t>后</a:t>
            </a:r>
            <a:r>
              <a:rPr kumimoji="1" lang="zh-CN" altLang="en-US" b="1" dirty="0">
                <a:solidFill>
                  <a:srgbClr val="C00000"/>
                </a:solidFill>
                <a:latin typeface="微软雅黑" panose="020B0503020204020204" pitchFamily="34" charset="-122"/>
                <a:ea typeface="微软雅黑" panose="020B0503020204020204" pitchFamily="34" charset="-122"/>
              </a:rPr>
              <a:t>降低</a:t>
            </a:r>
            <a:r>
              <a:rPr kumimoji="1" lang="zh-CN" altLang="en-US" b="1" dirty="0">
                <a:solidFill>
                  <a:srgbClr val="145396"/>
                </a:solidFill>
                <a:latin typeface="微软雅黑" panose="020B0503020204020204" pitchFamily="34" charset="-122"/>
                <a:ea typeface="微软雅黑" panose="020B0503020204020204" pitchFamily="34" charset="-122"/>
              </a:rPr>
              <a:t>的趋势，一方面采样长度的增加能够帮助模型学习到长距离的依赖，另一方面过长时也会引入过多的</a:t>
            </a:r>
            <a:r>
              <a:rPr kumimoji="1" lang="zh-CN" altLang="en-US" b="1">
                <a:solidFill>
                  <a:srgbClr val="145396"/>
                </a:solidFill>
                <a:latin typeface="微软雅黑" panose="020B0503020204020204" pitchFamily="34" charset="-122"/>
                <a:ea typeface="微软雅黑" panose="020B0503020204020204" pitchFamily="34" charset="-122"/>
              </a:rPr>
              <a:t>噪声。</a:t>
            </a: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15642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课题还进行了消融实验，分别对局部邻域编码，掩蔽实体关系预测任务，图路径编码进行了消融，可以发现</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也符合我们的直觉，近距离的信息更易学习，相对更重要。此外我们可以注意到消融掩蔽实体关系预测任务的情况下，添加图路径信息不能带来明显的</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性能提升，</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这说明了长距离信息学习的困难。</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976541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为了进一步验证长距离依赖的作用，</a:t>
            </a:r>
            <a:r>
              <a:rPr lang="zh-CN" altLang="en-US"/>
              <a:t>课题将数据</a:t>
            </a:r>
            <a:r>
              <a:rPr lang="zh-CN" altLang="en-US" dirty="0"/>
              <a:t>按照头尾实体之间的最短距离进行了</a:t>
            </a:r>
            <a:r>
              <a:rPr lang="zh-CN" altLang="en-US"/>
              <a:t>划分，可以</a:t>
            </a:r>
            <a:r>
              <a:rPr lang="zh-CN" altLang="en-US" dirty="0"/>
              <a:t>发现，随着头尾实体之间最短距离的增加，模型性能明显下降，</a:t>
            </a:r>
            <a:r>
              <a:rPr lang="zh-CN" altLang="en-US"/>
              <a:t>说明推断实体间</a:t>
            </a:r>
            <a:r>
              <a:rPr lang="zh-CN" altLang="en-US" dirty="0"/>
              <a:t>的长距离依赖是非常困难的。但是相比于消融了图路径的模型，原始模型在</a:t>
            </a:r>
            <a:r>
              <a:rPr kumimoji="1" lang="zh-CN" altLang="en-US" b="1" dirty="0">
                <a:solidFill>
                  <a:srgbClr val="145396"/>
                </a:solidFill>
                <a:latin typeface="微软雅黑" panose="020B0503020204020204" pitchFamily="34" charset="-122"/>
                <a:ea typeface="微软雅黑" panose="020B0503020204020204" pitchFamily="34" charset="-122"/>
              </a:rPr>
              <a:t>长距离样本上表现更好，证明了长距离依赖，能够有效提高模型在部分情况下的性能表现</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4281262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本文主要研究基于</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的知识图谱补全方法。针对基于图神经网络的方法表达能力不足的问题，本文提出了基于邻域感知</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全模型</a:t>
            </a:r>
            <a:r>
              <a:rPr lang="zh-CN" altLang="en-US" sz="1800" kern="100">
                <a:effectLst/>
                <a:latin typeface="DengXian" panose="02010600030101010101" pitchFamily="2" charset="-122"/>
                <a:ea typeface="楷体" panose="02010609060101010101" pitchFamily="49" charset="-122"/>
                <a:cs typeface="Times New Roman" panose="02020603050405020304" pitchFamily="18" charset="0"/>
              </a:rPr>
              <a:t>。</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针对</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无法学习长距离依赖的问题，在</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NATLP</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的基础上，进一步提出了结合图路径和局部领域的</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模型</a:t>
            </a:r>
            <a:r>
              <a:rPr lang="en-US" altLang="zh-CN" sz="1800" kern="100">
                <a:effectLst/>
                <a:latin typeface="DengXian" panose="02010600030101010101" pitchFamily="2" charset="-122"/>
                <a:ea typeface="楷体" panose="02010609060101010101" pitchFamily="49" charset="-122"/>
                <a:cs typeface="Times New Roman" panose="02020603050405020304" pitchFamily="18" charset="0"/>
              </a:rPr>
              <a:t>TKGE-PN</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a:t>
            </a:r>
            <a:endParaRPr lang="en-US" altLang="zh-CN" dirty="0"/>
          </a:p>
          <a:p>
            <a:r>
              <a:rPr lang="zh-CN" altLang="en-US" dirty="0"/>
              <a:t>而在未来的工作中，还有许多可以扩展的地方。</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114789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617635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1493888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知识图谱在</a:t>
            </a:r>
            <a:r>
              <a:rPr lang="zh-CN" altLang="en-US"/>
              <a:t>多个领域</a:t>
            </a:r>
            <a:r>
              <a:rPr lang="zh-CN" altLang="en-US" dirty="0"/>
              <a:t>中得到了广泛的应用。</a:t>
            </a:r>
            <a:r>
              <a:rPr lang="zh-CN" altLang="en-US"/>
              <a:t>然而，现有</a:t>
            </a:r>
            <a:r>
              <a:rPr lang="zh-CN" altLang="en-US" dirty="0"/>
              <a:t>的大多数知识图谱是不完整的。因此，知识图谱补全 成为了热门研究方向，尝试基于图谱中现有的知识，自动推理新的知识，实现图谱的自动构建和完善。</a:t>
            </a:r>
            <a:endParaRPr lang="en-US" altLang="zh-CN" dirty="0"/>
          </a:p>
          <a:p>
            <a:endParaRPr lang="en-US" altLang="zh-CN" dirty="0"/>
          </a:p>
          <a:p>
            <a:r>
              <a:rPr lang="zh-CN" altLang="en-US" dirty="0"/>
              <a:t>目前，知识图谱补全的主流解决方案是知识图谱嵌入，核心思想是将知识图谱中的所有实体与关系表示为低维空间中</a:t>
            </a:r>
            <a:r>
              <a:rPr lang="zh-CN" altLang="en-US"/>
              <a:t>的向量。</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993709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在现有的知识图谱嵌入方法</a:t>
            </a:r>
            <a:r>
              <a:rPr lang="zh-CN" altLang="en-US"/>
              <a:t>中，大部分方法研究</a:t>
            </a:r>
            <a:r>
              <a:rPr lang="zh-CN" altLang="en-US" dirty="0"/>
              <a:t>的</a:t>
            </a:r>
            <a:r>
              <a:rPr lang="zh-CN" altLang="en-US"/>
              <a:t>对象是图谱</a:t>
            </a:r>
            <a:r>
              <a:rPr lang="zh-CN" altLang="en-US" dirty="0"/>
              <a:t>中独立的三元组，这导致这些模型忽略了图谱的结构信息，性能受到限制，</a:t>
            </a:r>
            <a:endParaRPr lang="en-US" altLang="zh-CN" dirty="0"/>
          </a:p>
          <a:p>
            <a:r>
              <a:rPr lang="zh-CN" altLang="en-US" dirty="0"/>
              <a:t>基于图神经网络的方法利用图神经网络来学习图</a:t>
            </a:r>
            <a:r>
              <a:rPr lang="zh-CN" altLang="en-US"/>
              <a:t>结构，性能</a:t>
            </a:r>
            <a:r>
              <a:rPr lang="zh-CN" altLang="en-US" dirty="0"/>
              <a:t>获得了大幅度的提升。但是依然存在缺陷。一方面模型采用的信息聚合方式比较简单，另一方面图神经网络的方法随着网络层数的提升会遭遇过度平滑的问题，缺乏利用长距离依赖的能力，在某些场景下的性能收到了限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501351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因此，针对以上问题，本课题的主要研究目标是研究基于</a:t>
            </a:r>
            <a:r>
              <a:rPr lang="en-US" altLang="zh-CN" dirty="0"/>
              <a:t>Transformer</a:t>
            </a:r>
            <a:r>
              <a:rPr lang="zh-CN" altLang="en-US" dirty="0"/>
              <a:t>的知识图谱补全算法，利用</a:t>
            </a:r>
            <a:r>
              <a:rPr lang="en-US" altLang="zh-CN" dirty="0"/>
              <a:t>Transformer</a:t>
            </a:r>
            <a:r>
              <a:rPr lang="zh-CN" altLang="en-US" dirty="0"/>
              <a:t>网络的强大表达能力提高知识图谱补全的性能，并进一步的引入了图路径信息来学习实体间的长距离依赖。</a:t>
            </a:r>
            <a:endParaRPr lang="en-US" altLang="zh-CN" dirty="0"/>
          </a:p>
          <a:p>
            <a:endParaRPr lang="en-US" altLang="zh-CN" dirty="0"/>
          </a:p>
          <a:p>
            <a:r>
              <a:rPr lang="zh-CN" altLang="en-US" dirty="0"/>
              <a:t>具体来说，课题的研究内容主要包括以下几个方面</a:t>
            </a:r>
            <a:endParaRPr lang="en-US" altLang="zh-CN" dirty="0"/>
          </a:p>
          <a:p>
            <a:r>
              <a:rPr lang="zh-CN" altLang="en-US" dirty="0"/>
              <a:t>首先是</a:t>
            </a:r>
            <a:r>
              <a:rPr lang="en-US" altLang="zh-CN" dirty="0"/>
              <a:t>Transformer</a:t>
            </a:r>
            <a:r>
              <a:rPr lang="zh-CN" altLang="en-US" dirty="0"/>
              <a:t>对于结构信息的捕获。知识图谱的节点之间没有明确的顺序关系，原始的</a:t>
            </a:r>
            <a:r>
              <a:rPr lang="en-US" altLang="zh-CN" dirty="0"/>
              <a:t>Transformer</a:t>
            </a:r>
            <a:r>
              <a:rPr lang="zh-CN" altLang="en-US" dirty="0"/>
              <a:t>网络无法直接感知图结构，因此需要进行改造。</a:t>
            </a:r>
            <a:endParaRPr lang="en-US" altLang="zh-CN" dirty="0"/>
          </a:p>
          <a:p>
            <a:r>
              <a:rPr lang="zh-CN" altLang="en-US" dirty="0"/>
              <a:t>其次课题计划通过图路径信息来挖掘长距离依赖，因此课题还需要研究高效的图路径采样算法</a:t>
            </a:r>
            <a:endParaRPr lang="en-US" altLang="zh-CN" dirty="0"/>
          </a:p>
          <a:p>
            <a:r>
              <a:rPr lang="zh-CN" altLang="en-US" dirty="0"/>
              <a:t>第三，课题希望兼顾图路径信息和局部邻域信息的优点，实现长短距离依赖的同时学习，因此需要设计合适的方案实现对于以上两类图结构信息的综合利用</a:t>
            </a:r>
            <a:endParaRPr lang="en-US" altLang="zh-CN" dirty="0"/>
          </a:p>
          <a:p>
            <a:r>
              <a:rPr lang="zh-CN" altLang="en-US" dirty="0"/>
              <a:t>最后是对提出模型的实验和验证。</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642286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基于图神经网络的方法一个缺点就是采用的聚合方式比较简单，很难充分学习图谱中的语义信息。此外在这个过程中，邻居节点之间的相互依赖也被忽略</a:t>
            </a:r>
            <a:endParaRPr lang="en-US" altLang="zh-CN" dirty="0"/>
          </a:p>
          <a:p>
            <a:r>
              <a:rPr lang="zh-CN" altLang="en-US" dirty="0"/>
              <a:t>；</a:t>
            </a:r>
            <a:endParaRPr lang="en-US" altLang="zh-CN" dirty="0"/>
          </a:p>
          <a:p>
            <a:r>
              <a:rPr lang="zh-CN" altLang="en-US" dirty="0"/>
              <a:t>而</a:t>
            </a:r>
            <a:r>
              <a:rPr lang="en-US" altLang="zh-CN" dirty="0"/>
              <a:t>Transformer</a:t>
            </a:r>
            <a:r>
              <a:rPr lang="zh-CN" altLang="en-US" dirty="0"/>
              <a:t>能够很好应对这两个方面的挑战。</a:t>
            </a:r>
            <a:r>
              <a:rPr lang="en-US" altLang="zh-CN" dirty="0"/>
              <a:t>Transformer</a:t>
            </a:r>
            <a:r>
              <a:rPr lang="zh-CN" altLang="en-US" dirty="0"/>
              <a:t>网络的自注意力机制让他具有更强大的表达能力；</a:t>
            </a:r>
            <a:r>
              <a:rPr lang="en-US" altLang="zh-CN" dirty="0"/>
              <a:t>Transformer</a:t>
            </a:r>
            <a:r>
              <a:rPr lang="zh-CN" altLang="en-US" dirty="0"/>
              <a:t>输入序列中的任意两个元素都能够直接感知，在学习到邻居实体之间的依赖方面具有天然优势。</a:t>
            </a:r>
            <a:endParaRPr lang="en-US" altLang="zh-CN" dirty="0"/>
          </a:p>
          <a:p>
            <a:endParaRPr lang="en-US" altLang="zh-CN" dirty="0"/>
          </a:p>
          <a:p>
            <a:r>
              <a:rPr lang="zh-CN" altLang="en-US" dirty="0"/>
              <a:t>但是，想将</a:t>
            </a:r>
            <a:r>
              <a:rPr lang="en-US" altLang="zh-CN" dirty="0"/>
              <a:t>Transformer</a:t>
            </a:r>
            <a:r>
              <a:rPr lang="zh-CN" altLang="en-US" dirty="0"/>
              <a:t>网络应用于知识图谱补全任务，还需要克服一些问题。首先，在图谱中</a:t>
            </a:r>
            <a:r>
              <a:rPr lang="zh-CN" altLang="en-US"/>
              <a:t>，关系是</a:t>
            </a:r>
            <a:r>
              <a:rPr lang="zh-CN" altLang="en-US" dirty="0"/>
              <a:t>重要的结构信息，但标准的</a:t>
            </a:r>
            <a:r>
              <a:rPr lang="en-US" altLang="zh-CN" dirty="0"/>
              <a:t>Transformer</a:t>
            </a:r>
            <a:r>
              <a:rPr lang="zh-CN" altLang="en-US" dirty="0"/>
              <a:t>模型很难对关系进行编码</a:t>
            </a:r>
            <a:endParaRPr lang="en-US" altLang="zh-CN" dirty="0"/>
          </a:p>
          <a:p>
            <a:endParaRPr lang="en-US" altLang="zh-CN" dirty="0"/>
          </a:p>
          <a:p>
            <a:r>
              <a:rPr lang="zh-CN" altLang="en-US" dirty="0"/>
              <a:t>一些方法将知识图谱中的实体和关系视为同类</a:t>
            </a:r>
            <a:r>
              <a:rPr lang="zh-CN" altLang="en-US"/>
              <a:t>节点，导致它们忽略</a:t>
            </a:r>
            <a:r>
              <a:rPr lang="zh-CN" altLang="en-US" dirty="0"/>
              <a:t>了关系在知识图谱的独特作用。另外，由于图中的节点之间是无序的，因此标准</a:t>
            </a:r>
            <a:r>
              <a:rPr lang="en-US" altLang="zh-CN" dirty="0"/>
              <a:t>Transformer</a:t>
            </a:r>
            <a:r>
              <a:rPr lang="zh-CN" altLang="en-US" dirty="0"/>
              <a:t>无法感知图结构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40943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为了将</a:t>
            </a:r>
            <a:r>
              <a:rPr lang="en-US" altLang="zh-CN"/>
              <a:t>Transformer</a:t>
            </a:r>
            <a:r>
              <a:rPr lang="zh-CN" altLang="en-US"/>
              <a:t>更好的应用于知识图谱补全任务，课题提出了一种基于邻域感知 </a:t>
            </a:r>
            <a:r>
              <a:rPr lang="en-US" altLang="zh-CN"/>
              <a:t>Transformer </a:t>
            </a:r>
            <a:r>
              <a:rPr lang="zh-CN" altLang="en-US"/>
              <a:t>的知识图谱补全模型，模型整体架构为编码器</a:t>
            </a:r>
            <a:r>
              <a:rPr lang="en-US" altLang="zh-CN"/>
              <a:t>-</a:t>
            </a:r>
            <a:r>
              <a:rPr lang="zh-CN" altLang="en-US"/>
              <a:t>解码器架构。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613613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首先由于标准</a:t>
            </a:r>
            <a:r>
              <a:rPr lang="zh-CN" altLang="en-US" dirty="0"/>
              <a:t>的</a:t>
            </a:r>
            <a:r>
              <a:rPr lang="en-US" altLang="zh-CN" dirty="0"/>
              <a:t>Transformer </a:t>
            </a:r>
            <a:r>
              <a:rPr lang="zh-CN" altLang="en-US" dirty="0"/>
              <a:t>模型难以直接建模关系，</a:t>
            </a:r>
            <a:r>
              <a:rPr lang="en-US" altLang="zh-CN" dirty="0"/>
              <a:t>NATLP</a:t>
            </a:r>
            <a:r>
              <a:rPr lang="zh-CN" altLang="en-US" dirty="0"/>
              <a:t>决定先基于关系完成邻居实体信息构造，在这个过程中完成对关系的建模。</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为了建模关系，我们需要对其特点有所了解。一方面，不同关系反映着实体不同方面的性质，</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同一实体在不同关系下，表达不同语义信息。而另一方面，不同关系之间还存在于一些共性，有研究对</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TransE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得到的关系嵌入进行了分析，发现不同关系向量之间存在低秩的共通结构</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052967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而现有消息</a:t>
            </a:r>
            <a:r>
              <a:rPr lang="zh-CN" altLang="en-US" dirty="0"/>
              <a:t>构造方法一般采用的都是同样的网络参数来编码不同关系，无法捕捉到关系之间的差异性；</a:t>
            </a:r>
            <a:r>
              <a:rPr lang="en-US" altLang="zh-CN" dirty="0"/>
              <a:t>R-GCN </a:t>
            </a:r>
            <a:r>
              <a:rPr lang="zh-CN" altLang="en-US" dirty="0"/>
              <a:t>为每个关系都定义了独立的的网络参数，但是这样会导致关系间的共通性被忽略，此外样本数量较少的关系可能会训练不充分；</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898287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单人介绍">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p:cNvGrpSpPr/>
          <p:nvPr userDrawn="1"/>
        </p:nvGrpSpPr>
        <p:grpSpPr>
          <a:xfrm>
            <a:off x="399002" y="1086761"/>
            <a:ext cx="4957524" cy="4606485"/>
            <a:chOff x="703035" y="1086761"/>
            <a:chExt cx="4957524" cy="4606485"/>
          </a:xfrm>
        </p:grpSpPr>
        <p:sp>
          <p:nvSpPr>
            <p:cNvPr id="7" name="任意多边形: 形状 6"/>
            <p:cNvSpPr/>
            <p:nvPr/>
          </p:nvSpPr>
          <p:spPr>
            <a:xfrm rot="10015880">
              <a:off x="3385211" y="1086761"/>
              <a:ext cx="2275348" cy="4564647"/>
            </a:xfrm>
            <a:custGeom>
              <a:avLst/>
              <a:gdLst>
                <a:gd name="connsiteX0" fmla="*/ 2209501 w 2209501"/>
                <a:gd name="connsiteY0" fmla="*/ 0 h 4432548"/>
                <a:gd name="connsiteX1" fmla="*/ 2209501 w 2209501"/>
                <a:gd name="connsiteY1" fmla="*/ 4432548 h 4432548"/>
                <a:gd name="connsiteX2" fmla="*/ 1989997 w 2209501"/>
                <a:gd name="connsiteY2" fmla="*/ 4421464 h 4432548"/>
                <a:gd name="connsiteX3" fmla="*/ 0 w 2209501"/>
                <a:gd name="connsiteY3" fmla="*/ 2216274 h 4432548"/>
                <a:gd name="connsiteX4" fmla="*/ 1989997 w 2209501"/>
                <a:gd name="connsiteY4" fmla="*/ 11085 h 4432548"/>
                <a:gd name="connsiteX0-1" fmla="*/ 2209501 w 2211099"/>
                <a:gd name="connsiteY0-2" fmla="*/ 0 h 4432548"/>
                <a:gd name="connsiteX1-3" fmla="*/ 2211099 w 2211099"/>
                <a:gd name="connsiteY1-4" fmla="*/ 2248887 h 4432548"/>
                <a:gd name="connsiteX2-5" fmla="*/ 2209501 w 2211099"/>
                <a:gd name="connsiteY2-6" fmla="*/ 4432548 h 4432548"/>
                <a:gd name="connsiteX3-7" fmla="*/ 1989997 w 2211099"/>
                <a:gd name="connsiteY3-8" fmla="*/ 4421464 h 4432548"/>
                <a:gd name="connsiteX4-9" fmla="*/ 0 w 2211099"/>
                <a:gd name="connsiteY4-10" fmla="*/ 2216274 h 4432548"/>
                <a:gd name="connsiteX5" fmla="*/ 1989997 w 2211099"/>
                <a:gd name="connsiteY5" fmla="*/ 11085 h 4432548"/>
                <a:gd name="connsiteX6" fmla="*/ 2209501 w 2211099"/>
                <a:gd name="connsiteY6" fmla="*/ 0 h 4432548"/>
                <a:gd name="connsiteX0-11" fmla="*/ 2211099 w 2302539"/>
                <a:gd name="connsiteY0-12" fmla="*/ 2248887 h 4432548"/>
                <a:gd name="connsiteX1-13" fmla="*/ 2209501 w 2302539"/>
                <a:gd name="connsiteY1-14" fmla="*/ 4432548 h 4432548"/>
                <a:gd name="connsiteX2-15" fmla="*/ 1989997 w 2302539"/>
                <a:gd name="connsiteY2-16" fmla="*/ 4421464 h 4432548"/>
                <a:gd name="connsiteX3-17" fmla="*/ 0 w 2302539"/>
                <a:gd name="connsiteY3-18" fmla="*/ 2216274 h 4432548"/>
                <a:gd name="connsiteX4-19" fmla="*/ 1989997 w 2302539"/>
                <a:gd name="connsiteY4-20" fmla="*/ 11085 h 4432548"/>
                <a:gd name="connsiteX5-21" fmla="*/ 2209501 w 2302539"/>
                <a:gd name="connsiteY5-22" fmla="*/ 0 h 4432548"/>
                <a:gd name="connsiteX6-23" fmla="*/ 2302539 w 2302539"/>
                <a:gd name="connsiteY6-24" fmla="*/ 2340327 h 4432548"/>
                <a:gd name="connsiteX0-25" fmla="*/ 2211099 w 2211099"/>
                <a:gd name="connsiteY0-26" fmla="*/ 2248887 h 4432548"/>
                <a:gd name="connsiteX1-27" fmla="*/ 2209501 w 2211099"/>
                <a:gd name="connsiteY1-28" fmla="*/ 4432548 h 4432548"/>
                <a:gd name="connsiteX2-29" fmla="*/ 1989997 w 2211099"/>
                <a:gd name="connsiteY2-30" fmla="*/ 4421464 h 4432548"/>
                <a:gd name="connsiteX3-31" fmla="*/ 0 w 2211099"/>
                <a:gd name="connsiteY3-32" fmla="*/ 2216274 h 4432548"/>
                <a:gd name="connsiteX4-33" fmla="*/ 1989997 w 2211099"/>
                <a:gd name="connsiteY4-34" fmla="*/ 11085 h 4432548"/>
                <a:gd name="connsiteX5-35" fmla="*/ 2209501 w 2211099"/>
                <a:gd name="connsiteY5-36" fmla="*/ 0 h 4432548"/>
                <a:gd name="connsiteX0-37" fmla="*/ 2209501 w 2209501"/>
                <a:gd name="connsiteY0-38" fmla="*/ 4432548 h 4432548"/>
                <a:gd name="connsiteX1-39" fmla="*/ 1989997 w 2209501"/>
                <a:gd name="connsiteY1-40" fmla="*/ 4421464 h 4432548"/>
                <a:gd name="connsiteX2-41" fmla="*/ 0 w 2209501"/>
                <a:gd name="connsiteY2-42" fmla="*/ 2216274 h 4432548"/>
                <a:gd name="connsiteX3-43" fmla="*/ 1989997 w 2209501"/>
                <a:gd name="connsiteY3-44" fmla="*/ 11085 h 4432548"/>
                <a:gd name="connsiteX4-45" fmla="*/ 2209501 w 2209501"/>
                <a:gd name="connsiteY4-46" fmla="*/ 0 h 44325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9501" h="4432548">
                  <a:moveTo>
                    <a:pt x="2209501" y="4432548"/>
                  </a:moveTo>
                  <a:lnTo>
                    <a:pt x="1989997" y="4421464"/>
                  </a:lnTo>
                  <a:cubicBezTo>
                    <a:pt x="872246" y="4307950"/>
                    <a:pt x="0" y="3363974"/>
                    <a:pt x="0" y="2216274"/>
                  </a:cubicBezTo>
                  <a:cubicBezTo>
                    <a:pt x="0" y="1068575"/>
                    <a:pt x="872246" y="124599"/>
                    <a:pt x="1989997" y="11085"/>
                  </a:cubicBezTo>
                  <a:lnTo>
                    <a:pt x="220950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p:cNvGrpSpPr/>
            <p:nvPr/>
          </p:nvGrpSpPr>
          <p:grpSpPr>
            <a:xfrm>
              <a:off x="703035" y="1374365"/>
              <a:ext cx="4837299" cy="4318881"/>
              <a:chOff x="703035" y="1374365"/>
              <a:chExt cx="4837299" cy="4318881"/>
            </a:xfrm>
          </p:grpSpPr>
          <p:sp>
            <p:nvSpPr>
              <p:cNvPr id="10" name="任意多边形: 形状 9"/>
              <p:cNvSpPr/>
              <p:nvPr/>
            </p:nvSpPr>
            <p:spPr>
              <a:xfrm>
                <a:off x="1336624" y="1528777"/>
                <a:ext cx="4164314" cy="4164469"/>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p:cNvSpPr/>
              <p:nvPr/>
            </p:nvSpPr>
            <p:spPr>
              <a:xfrm>
                <a:off x="2801074" y="1374365"/>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03035" y="2791613"/>
                <a:ext cx="2303860" cy="2763395"/>
                <a:chOff x="667909" y="2831346"/>
                <a:chExt cx="2303860" cy="2763395"/>
              </a:xfrm>
            </p:grpSpPr>
            <p:sp>
              <p:nvSpPr>
                <p:cNvPr id="14" name="任意多边形: 形状 13"/>
                <p:cNvSpPr/>
                <p:nvPr/>
              </p:nvSpPr>
              <p:spPr>
                <a:xfrm rot="18225743">
                  <a:off x="682165" y="2817090"/>
                  <a:ext cx="2275348" cy="2303860"/>
                </a:xfrm>
                <a:custGeom>
                  <a:avLst/>
                  <a:gdLst>
                    <a:gd name="connsiteX0" fmla="*/ 2422212 w 2422212"/>
                    <a:gd name="connsiteY0" fmla="*/ 2452564 h 2452564"/>
                    <a:gd name="connsiteX1" fmla="*/ 1086 w 2422212"/>
                    <a:gd name="connsiteY1" fmla="*/ 2452564 h 2452564"/>
                    <a:gd name="connsiteX2" fmla="*/ 0 w 2422212"/>
                    <a:gd name="connsiteY2" fmla="*/ 2429638 h 2452564"/>
                    <a:gd name="connsiteX3" fmla="*/ 2181576 w 2422212"/>
                    <a:gd name="connsiteY3" fmla="*/ 12152 h 2452564"/>
                    <a:gd name="connsiteX4" fmla="*/ 2422212 w 2422212"/>
                    <a:gd name="connsiteY4" fmla="*/ 0 h 2452564"/>
                    <a:gd name="connsiteX0-1" fmla="*/ 2422212 w 2513652"/>
                    <a:gd name="connsiteY0-2" fmla="*/ 2452564 h 2544004"/>
                    <a:gd name="connsiteX1-3" fmla="*/ 1086 w 2513652"/>
                    <a:gd name="connsiteY1-4" fmla="*/ 2452564 h 2544004"/>
                    <a:gd name="connsiteX2-5" fmla="*/ 0 w 2513652"/>
                    <a:gd name="connsiteY2-6" fmla="*/ 2429638 h 2544004"/>
                    <a:gd name="connsiteX3-7" fmla="*/ 2181576 w 2513652"/>
                    <a:gd name="connsiteY3-8" fmla="*/ 12152 h 2544004"/>
                    <a:gd name="connsiteX4-9" fmla="*/ 2422212 w 2513652"/>
                    <a:gd name="connsiteY4-10" fmla="*/ 0 h 2544004"/>
                    <a:gd name="connsiteX5" fmla="*/ 2513652 w 2513652"/>
                    <a:gd name="connsiteY5" fmla="*/ 2544004 h 2544004"/>
                    <a:gd name="connsiteX0-11" fmla="*/ 1086 w 2513652"/>
                    <a:gd name="connsiteY0-12" fmla="*/ 2452564 h 2544004"/>
                    <a:gd name="connsiteX1-13" fmla="*/ 0 w 2513652"/>
                    <a:gd name="connsiteY1-14" fmla="*/ 2429638 h 2544004"/>
                    <a:gd name="connsiteX2-15" fmla="*/ 2181576 w 2513652"/>
                    <a:gd name="connsiteY2-16" fmla="*/ 12152 h 2544004"/>
                    <a:gd name="connsiteX3-17" fmla="*/ 2422212 w 2513652"/>
                    <a:gd name="connsiteY3-18" fmla="*/ 0 h 2544004"/>
                    <a:gd name="connsiteX4-19" fmla="*/ 2513652 w 2513652"/>
                    <a:gd name="connsiteY4-20" fmla="*/ 2544004 h 2544004"/>
                    <a:gd name="connsiteX0-21" fmla="*/ 1086 w 2422212"/>
                    <a:gd name="connsiteY0-22" fmla="*/ 2452564 h 2452564"/>
                    <a:gd name="connsiteX1-23" fmla="*/ 0 w 2422212"/>
                    <a:gd name="connsiteY1-24" fmla="*/ 2429638 h 2452564"/>
                    <a:gd name="connsiteX2-25" fmla="*/ 2181576 w 2422212"/>
                    <a:gd name="connsiteY2-26" fmla="*/ 12152 h 2452564"/>
                    <a:gd name="connsiteX3-27" fmla="*/ 2422212 w 2422212"/>
                    <a:gd name="connsiteY3-28" fmla="*/ 0 h 2452564"/>
                  </a:gdLst>
                  <a:ahLst/>
                  <a:cxnLst>
                    <a:cxn ang="0">
                      <a:pos x="connsiteX0-1" y="connsiteY0-2"/>
                    </a:cxn>
                    <a:cxn ang="0">
                      <a:pos x="connsiteX1-3" y="connsiteY1-4"/>
                    </a:cxn>
                    <a:cxn ang="0">
                      <a:pos x="connsiteX2-5" y="connsiteY2-6"/>
                    </a:cxn>
                    <a:cxn ang="0">
                      <a:pos x="connsiteX3-7" y="connsiteY3-8"/>
                    </a:cxn>
                  </a:cxnLst>
                  <a:rect l="l" t="t" r="r" b="b"/>
                  <a:pathLst>
                    <a:path w="2422212" h="2452564">
                      <a:moveTo>
                        <a:pt x="1086" y="2452564"/>
                      </a:moveTo>
                      <a:lnTo>
                        <a:pt x="0" y="2429638"/>
                      </a:lnTo>
                      <a:cubicBezTo>
                        <a:pt x="0" y="1171448"/>
                        <a:pt x="956218" y="136595"/>
                        <a:pt x="2181576" y="12152"/>
                      </a:cubicBezTo>
                      <a:lnTo>
                        <a:pt x="24222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椭圆 14"/>
                <p:cNvSpPr/>
                <p:nvPr/>
              </p:nvSpPr>
              <p:spPr>
                <a:xfrm>
                  <a:off x="2079475" y="5497213"/>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p:cNvSpPr/>
              <p:nvPr/>
            </p:nvSpPr>
            <p:spPr>
              <a:xfrm>
                <a:off x="5442806" y="3611011"/>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图片占位符 16"/>
          <p:cNvSpPr>
            <a:spLocks noGrp="1"/>
          </p:cNvSpPr>
          <p:nvPr>
            <p:ph type="pic" sz="quarter" idx="13"/>
          </p:nvPr>
        </p:nvSpPr>
        <p:spPr>
          <a:xfrm>
            <a:off x="1239984" y="1740365"/>
            <a:ext cx="3731695" cy="3731695"/>
          </a:xfrm>
          <a:prstGeom prst="ellipse">
            <a:avLst/>
          </a:prstGeom>
        </p:spPr>
        <p:txBody>
          <a:bodyPr/>
          <a:lstStyle/>
          <a:p>
            <a:endParaRPr lang="zh-CN" altLang="en-US"/>
          </a:p>
        </p:txBody>
      </p:sp>
      <p:grpSp>
        <p:nvGrpSpPr>
          <p:cNvPr id="16" name="组合 15"/>
          <p:cNvGrpSpPr/>
          <p:nvPr userDrawn="1"/>
        </p:nvGrpSpPr>
        <p:grpSpPr>
          <a:xfrm rot="169789">
            <a:off x="7333468" y="1757113"/>
            <a:ext cx="5694860" cy="5835138"/>
            <a:chOff x="377825" y="6983413"/>
            <a:chExt cx="5284788" cy="5414962"/>
          </a:xfrm>
          <a:solidFill>
            <a:schemeClr val="accent1">
              <a:alpha val="4000"/>
            </a:schemeClr>
          </a:solidFill>
        </p:grpSpPr>
        <p:sp>
          <p:nvSpPr>
            <p:cNvPr id="1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9" name="矩形: 圆角 7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A218AC8-B24D-4C8A-9A87-9E359065971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双人介绍">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圆角 5"/>
          <p:cNvSpPr/>
          <p:nvPr userDrawn="1"/>
        </p:nvSpPr>
        <p:spPr>
          <a:xfrm>
            <a:off x="689270" y="1262131"/>
            <a:ext cx="10842684" cy="2286000"/>
          </a:xfrm>
          <a:prstGeom prst="roundRect">
            <a:avLst>
              <a:gd name="adj" fmla="val 50000"/>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userDrawn="1"/>
        </p:nvSpPr>
        <p:spPr>
          <a:xfrm>
            <a:off x="689270" y="3726269"/>
            <a:ext cx="10842684" cy="2286000"/>
          </a:xfrm>
          <a:prstGeom prst="roundRect">
            <a:avLst>
              <a:gd name="adj" fmla="val 50000"/>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p:cNvSpPr>
            <a:spLocks noGrp="1"/>
          </p:cNvSpPr>
          <p:nvPr>
            <p:ph type="pic" sz="quarter" idx="13"/>
          </p:nvPr>
        </p:nvSpPr>
        <p:spPr>
          <a:xfrm>
            <a:off x="819151" y="1376166"/>
            <a:ext cx="2052066" cy="2052834"/>
          </a:xfrm>
          <a:prstGeom prst="ellipse">
            <a:avLst/>
          </a:prstGeom>
        </p:spPr>
        <p:txBody>
          <a:bodyPr/>
          <a:lstStyle/>
          <a:p>
            <a:endParaRPr lang="zh-CN" altLang="en-US"/>
          </a:p>
        </p:txBody>
      </p:sp>
      <p:sp>
        <p:nvSpPr>
          <p:cNvPr id="18" name="图片占位符 16"/>
          <p:cNvSpPr>
            <a:spLocks noGrp="1"/>
          </p:cNvSpPr>
          <p:nvPr>
            <p:ph type="pic" sz="quarter" idx="14"/>
          </p:nvPr>
        </p:nvSpPr>
        <p:spPr>
          <a:xfrm flipH="1">
            <a:off x="9344050" y="3851644"/>
            <a:ext cx="2052066" cy="2052834"/>
          </a:xfrm>
          <a:prstGeom prst="ellipse">
            <a:avLst/>
          </a:prstGeo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560BB56A-3CBC-449F-8756-F68E9A54E8F5}"/>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人介绍">
    <p:spTree>
      <p:nvGrpSpPr>
        <p:cNvPr id="1" name=""/>
        <p:cNvGrpSpPr/>
        <p:nvPr/>
      </p:nvGrpSpPr>
      <p:grpSpPr>
        <a:xfrm>
          <a:off x="0" y="0"/>
          <a:ext cx="0" cy="0"/>
          <a:chOff x="0" y="0"/>
          <a:chExt cx="0" cy="0"/>
        </a:xfrm>
      </p:grpSpPr>
      <p:grpSp>
        <p:nvGrpSpPr>
          <p:cNvPr id="18" name="组合 17"/>
          <p:cNvGrpSpPr/>
          <p:nvPr userDrawn="1"/>
        </p:nvGrpSpPr>
        <p:grpSpPr>
          <a:xfrm rot="169789">
            <a:off x="7333468" y="1757113"/>
            <a:ext cx="5694860" cy="5835138"/>
            <a:chOff x="377825" y="6983413"/>
            <a:chExt cx="5284788" cy="5414962"/>
          </a:xfrm>
          <a:solidFill>
            <a:schemeClr val="accent1">
              <a:alpha val="4000"/>
            </a:schemeClr>
          </a:solidFill>
        </p:grpSpPr>
        <p:sp>
          <p:nvSpPr>
            <p:cNvPr id="19"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9" name="任意多边形: 形状 8"/>
          <p:cNvSpPr/>
          <p:nvPr userDrawn="1"/>
        </p:nvSpPr>
        <p:spPr>
          <a:xfrm>
            <a:off x="1175646" y="1134201"/>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userDrawn="1"/>
        </p:nvSpPr>
        <p:spPr>
          <a:xfrm>
            <a:off x="4601109"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userDrawn="1"/>
        </p:nvSpPr>
        <p:spPr>
          <a:xfrm>
            <a:off x="8026573"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p:cNvSpPr/>
          <p:nvPr userDrawn="1"/>
        </p:nvSpPr>
        <p:spPr>
          <a:xfrm>
            <a:off x="3746818"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7241893"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10597745"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6"/>
          <p:cNvSpPr>
            <a:spLocks noGrp="1"/>
          </p:cNvSpPr>
          <p:nvPr>
            <p:ph type="pic" sz="quarter" idx="13"/>
          </p:nvPr>
        </p:nvSpPr>
        <p:spPr>
          <a:xfrm>
            <a:off x="1315435" y="1283230"/>
            <a:ext cx="2318937" cy="2319805"/>
          </a:xfrm>
          <a:prstGeom prst="ellipse">
            <a:avLst/>
          </a:prstGeom>
        </p:spPr>
        <p:txBody>
          <a:bodyPr/>
          <a:lstStyle/>
          <a:p>
            <a:endParaRPr lang="zh-CN" altLang="en-US"/>
          </a:p>
        </p:txBody>
      </p:sp>
      <p:sp>
        <p:nvSpPr>
          <p:cNvPr id="16" name="图片占位符 16"/>
          <p:cNvSpPr>
            <a:spLocks noGrp="1"/>
          </p:cNvSpPr>
          <p:nvPr>
            <p:ph type="pic" sz="quarter" idx="14"/>
          </p:nvPr>
        </p:nvSpPr>
        <p:spPr>
          <a:xfrm>
            <a:off x="4745356" y="1283230"/>
            <a:ext cx="2318937" cy="2319805"/>
          </a:xfrm>
          <a:prstGeom prst="ellipse">
            <a:avLst/>
          </a:prstGeom>
        </p:spPr>
        <p:txBody>
          <a:bodyPr/>
          <a:lstStyle/>
          <a:p>
            <a:endParaRPr lang="zh-CN" altLang="en-US"/>
          </a:p>
        </p:txBody>
      </p:sp>
      <p:sp>
        <p:nvSpPr>
          <p:cNvPr id="17" name="图片占位符 16"/>
          <p:cNvSpPr>
            <a:spLocks noGrp="1"/>
          </p:cNvSpPr>
          <p:nvPr>
            <p:ph type="pic" sz="quarter" idx="15"/>
          </p:nvPr>
        </p:nvSpPr>
        <p:spPr>
          <a:xfrm>
            <a:off x="8175278" y="1283230"/>
            <a:ext cx="2318937" cy="2319805"/>
          </a:xfrm>
          <a:prstGeom prst="ellipse">
            <a:avLst/>
          </a:prstGeom>
        </p:spPr>
        <p:txBody>
          <a:bodyPr/>
          <a:lstStyle/>
          <a:p>
            <a:endParaRPr lang="zh-CN" altLang="en-US"/>
          </a:p>
        </p:txBody>
      </p:sp>
      <p:sp>
        <p:nvSpPr>
          <p:cNvPr id="80" name="矩形: 圆角 7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0" name="图片 10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89223FD5-6148-4AA4-90ED-1084776E463C}"/>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多人介绍">
    <p:spTree>
      <p:nvGrpSpPr>
        <p:cNvPr id="1" name=""/>
        <p:cNvGrpSpPr/>
        <p:nvPr/>
      </p:nvGrpSpPr>
      <p:grpSpPr>
        <a:xfrm>
          <a:off x="0" y="0"/>
          <a:ext cx="0" cy="0"/>
          <a:chOff x="0" y="0"/>
          <a:chExt cx="0" cy="0"/>
        </a:xfrm>
      </p:grpSpPr>
      <p:grpSp>
        <p:nvGrpSpPr>
          <p:cNvPr id="27" name="组合 26"/>
          <p:cNvGrpSpPr/>
          <p:nvPr userDrawn="1"/>
        </p:nvGrpSpPr>
        <p:grpSpPr>
          <a:xfrm rot="169789">
            <a:off x="7333468" y="1757113"/>
            <a:ext cx="5694860" cy="5835138"/>
            <a:chOff x="377825" y="6983413"/>
            <a:chExt cx="5284788" cy="5414962"/>
          </a:xfrm>
          <a:solidFill>
            <a:schemeClr val="accent1">
              <a:alpha val="4000"/>
            </a:schemeClr>
          </a:solidFill>
        </p:grpSpPr>
        <p:sp>
          <p:nvSpPr>
            <p:cNvPr id="2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泪滴形 22"/>
          <p:cNvSpPr/>
          <p:nvPr userDrawn="1"/>
        </p:nvSpPr>
        <p:spPr>
          <a:xfrm flipH="1" flipV="1">
            <a:off x="6231956" y="1325419"/>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泪滴形 23"/>
          <p:cNvSpPr/>
          <p:nvPr userDrawn="1"/>
        </p:nvSpPr>
        <p:spPr>
          <a:xfrm flipV="1">
            <a:off x="3836026" y="1325419"/>
            <a:ext cx="2284691" cy="2284691"/>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p:cNvSpPr/>
          <p:nvPr userDrawn="1"/>
        </p:nvSpPr>
        <p:spPr>
          <a:xfrm flipH="1">
            <a:off x="6231956" y="3712424"/>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p:cNvSpPr/>
          <p:nvPr userDrawn="1"/>
        </p:nvSpPr>
        <p:spPr>
          <a:xfrm>
            <a:off x="3836024" y="3712424"/>
            <a:ext cx="2284693" cy="2284693"/>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0" name="图片占位符 16"/>
          <p:cNvSpPr>
            <a:spLocks noGrp="1"/>
          </p:cNvSpPr>
          <p:nvPr>
            <p:ph type="pic" sz="quarter" idx="13"/>
          </p:nvPr>
        </p:nvSpPr>
        <p:spPr>
          <a:xfrm flipH="1">
            <a:off x="3921679" y="3817073"/>
            <a:ext cx="2082882" cy="2083662"/>
          </a:xfrm>
          <a:prstGeom prst="ellipse">
            <a:avLst/>
          </a:prstGeom>
        </p:spPr>
        <p:txBody>
          <a:bodyPr/>
          <a:lstStyle/>
          <a:p>
            <a:endParaRPr lang="zh-CN" altLang="en-US"/>
          </a:p>
        </p:txBody>
      </p:sp>
      <p:sp>
        <p:nvSpPr>
          <p:cNvPr id="22" name="图片占位符 16"/>
          <p:cNvSpPr>
            <a:spLocks noGrp="1"/>
          </p:cNvSpPr>
          <p:nvPr>
            <p:ph type="pic" sz="quarter" idx="14"/>
          </p:nvPr>
        </p:nvSpPr>
        <p:spPr>
          <a:xfrm>
            <a:off x="6337011" y="3817073"/>
            <a:ext cx="2082881" cy="2083661"/>
          </a:xfrm>
          <a:prstGeom prst="ellipse">
            <a:avLst/>
          </a:prstGeom>
        </p:spPr>
        <p:txBody>
          <a:bodyPr/>
          <a:lstStyle/>
          <a:p>
            <a:endParaRPr lang="zh-CN" altLang="en-US"/>
          </a:p>
        </p:txBody>
      </p:sp>
      <p:sp>
        <p:nvSpPr>
          <p:cNvPr id="25" name="图片占位符 16"/>
          <p:cNvSpPr>
            <a:spLocks noGrp="1"/>
          </p:cNvSpPr>
          <p:nvPr>
            <p:ph type="pic" sz="quarter" idx="15"/>
          </p:nvPr>
        </p:nvSpPr>
        <p:spPr>
          <a:xfrm flipH="1">
            <a:off x="3921681" y="1428875"/>
            <a:ext cx="2082880" cy="2083660"/>
          </a:xfrm>
          <a:prstGeom prst="ellipse">
            <a:avLst/>
          </a:prstGeom>
        </p:spPr>
        <p:txBody>
          <a:bodyPr/>
          <a:lstStyle/>
          <a:p>
            <a:endParaRPr lang="zh-CN" altLang="en-US"/>
          </a:p>
        </p:txBody>
      </p:sp>
      <p:sp>
        <p:nvSpPr>
          <p:cNvPr id="26" name="图片占位符 16"/>
          <p:cNvSpPr>
            <a:spLocks noGrp="1"/>
          </p:cNvSpPr>
          <p:nvPr>
            <p:ph type="pic" sz="quarter" idx="16"/>
          </p:nvPr>
        </p:nvSpPr>
        <p:spPr>
          <a:xfrm>
            <a:off x="6337011" y="1428873"/>
            <a:ext cx="2082881" cy="2083661"/>
          </a:xfrm>
          <a:prstGeom prst="ellipse">
            <a:avLst/>
          </a:prstGeom>
        </p:spPr>
        <p:txBody>
          <a:bodyPr/>
          <a:lstStyle/>
          <a:p>
            <a:endParaRPr lang="zh-CN" altLang="en-US"/>
          </a:p>
        </p:txBody>
      </p:sp>
      <p:sp>
        <p:nvSpPr>
          <p:cNvPr id="89" name="矩形: 圆角 8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9" name="图片 118"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A7B9246-2B51-4CB9-8E9E-32F6C53404BA}"/>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手机样机">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4712208" y="1425576"/>
            <a:ext cx="2761487" cy="5432425"/>
          </a:xfrm>
          <a:custGeom>
            <a:avLst/>
            <a:gdLst>
              <a:gd name="connsiteX0" fmla="*/ 226557 w 2727960"/>
              <a:gd name="connsiteY0" fmla="*/ 0 h 5432425"/>
              <a:gd name="connsiteX1" fmla="*/ 2501403 w 2727960"/>
              <a:gd name="connsiteY1" fmla="*/ 0 h 5432425"/>
              <a:gd name="connsiteX2" fmla="*/ 2727960 w 2727960"/>
              <a:gd name="connsiteY2" fmla="*/ 226557 h 5432425"/>
              <a:gd name="connsiteX3" fmla="*/ 2727960 w 2727960"/>
              <a:gd name="connsiteY3" fmla="*/ 5432425 h 5432425"/>
              <a:gd name="connsiteX4" fmla="*/ 0 w 2727960"/>
              <a:gd name="connsiteY4" fmla="*/ 5432425 h 5432425"/>
              <a:gd name="connsiteX5" fmla="*/ 0 w 2727960"/>
              <a:gd name="connsiteY5" fmla="*/ 226557 h 5432425"/>
              <a:gd name="connsiteX6" fmla="*/ 226557 w 2727960"/>
              <a:gd name="connsiteY6" fmla="*/ 0 h 54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960" h="5432425">
                <a:moveTo>
                  <a:pt x="226557" y="0"/>
                </a:moveTo>
                <a:lnTo>
                  <a:pt x="2501403" y="0"/>
                </a:lnTo>
                <a:cubicBezTo>
                  <a:pt x="2626527" y="0"/>
                  <a:pt x="2727960" y="101433"/>
                  <a:pt x="2727960" y="226557"/>
                </a:cubicBezTo>
                <a:lnTo>
                  <a:pt x="2727960" y="5432425"/>
                </a:lnTo>
                <a:lnTo>
                  <a:pt x="0" y="5432425"/>
                </a:lnTo>
                <a:lnTo>
                  <a:pt x="0" y="226557"/>
                </a:lnTo>
                <a:cubicBezTo>
                  <a:pt x="0" y="101433"/>
                  <a:pt x="101433" y="0"/>
                  <a:pt x="226557" y="0"/>
                </a:cubicBezTo>
                <a:close/>
              </a:path>
            </a:pathLst>
          </a:custGeom>
        </p:spPr>
        <p:txBody>
          <a:bodyPr wrap="square">
            <a:noAutofit/>
          </a:bodyPr>
          <a:lstStyle/>
          <a:p>
            <a:endParaRPr lang="zh-CN" altLang="en-US"/>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b="14157"/>
          <a:stretch>
            <a:fillRect/>
          </a:stretch>
        </p:blipFill>
        <p:spPr>
          <a:xfrm>
            <a:off x="4023982" y="970876"/>
            <a:ext cx="4144035" cy="5887124"/>
          </a:xfrm>
          <a:prstGeom prst="rect">
            <a:avLst/>
          </a:prstGeom>
        </p:spPr>
      </p:pic>
      <p:grpSp>
        <p:nvGrpSpPr>
          <p:cNvPr id="14" name="组合 13"/>
          <p:cNvGrpSpPr/>
          <p:nvPr userDrawn="1"/>
        </p:nvGrpSpPr>
        <p:grpSpPr>
          <a:xfrm rot="169789">
            <a:off x="7333468" y="1757113"/>
            <a:ext cx="5694860" cy="5835138"/>
            <a:chOff x="377825" y="6983413"/>
            <a:chExt cx="5284788" cy="5414962"/>
          </a:xfrm>
          <a:solidFill>
            <a:schemeClr val="accent1">
              <a:alpha val="4000"/>
            </a:schemeClr>
          </a:solidFill>
        </p:grpSpPr>
        <p:sp>
          <p:nvSpPr>
            <p:cNvPr id="15"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5" name="矩形: 圆角 7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6" name="图片 105"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7FC6CB2-576F-4F79-BFE8-63E2FB19C4A4}"/>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电脑样机">
    <p:spTree>
      <p:nvGrpSpPr>
        <p:cNvPr id="1" name=""/>
        <p:cNvGrpSpPr/>
        <p:nvPr/>
      </p:nvGrpSpPr>
      <p:grpSpPr>
        <a:xfrm>
          <a:off x="0" y="0"/>
          <a:ext cx="0" cy="0"/>
          <a:chOff x="0" y="0"/>
          <a:chExt cx="0" cy="0"/>
        </a:xfrm>
      </p:grpSpPr>
      <p:grpSp>
        <p:nvGrpSpPr>
          <p:cNvPr id="7" name="组合 6"/>
          <p:cNvGrpSpPr/>
          <p:nvPr userDrawn="1"/>
        </p:nvGrpSpPr>
        <p:grpSpPr>
          <a:xfrm rot="169789">
            <a:off x="7333468" y="1757113"/>
            <a:ext cx="5694860" cy="5835138"/>
            <a:chOff x="377825" y="6983413"/>
            <a:chExt cx="5284788" cy="5414962"/>
          </a:xfrm>
          <a:solidFill>
            <a:schemeClr val="accent1">
              <a:alpha val="4000"/>
            </a:schemeClr>
          </a:solidFill>
        </p:grpSpPr>
        <p:sp>
          <p:nvSpPr>
            <p:cNvPr id="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65" name="椭圆 64"/>
          <p:cNvSpPr/>
          <p:nvPr userDrawn="1"/>
        </p:nvSpPr>
        <p:spPr>
          <a:xfrm>
            <a:off x="6958403" y="5702153"/>
            <a:ext cx="2640760" cy="529481"/>
          </a:xfrm>
          <a:prstGeom prst="ellipse">
            <a:avLst/>
          </a:prstGeom>
          <a:solidFill>
            <a:schemeClr val="bg2">
              <a:lumMod val="50000"/>
              <a:alpha val="3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5469" y="1494982"/>
            <a:ext cx="5799137" cy="4525085"/>
          </a:xfrm>
          <a:prstGeom prst="rect">
            <a:avLst/>
          </a:prstGeom>
        </p:spPr>
      </p:pic>
      <p:sp>
        <p:nvSpPr>
          <p:cNvPr id="23" name="图片占位符 22"/>
          <p:cNvSpPr>
            <a:spLocks noGrp="1"/>
          </p:cNvSpPr>
          <p:nvPr>
            <p:ph type="pic" sz="quarter" idx="10"/>
          </p:nvPr>
        </p:nvSpPr>
        <p:spPr>
          <a:xfrm>
            <a:off x="5575656" y="1711325"/>
            <a:ext cx="5324475" cy="3014663"/>
          </a:xfrm>
        </p:spPr>
        <p:txBody>
          <a:bodyPr/>
          <a:lstStyle/>
          <a:p>
            <a:endParaRPr lang="zh-CN" altLang="en-US"/>
          </a:p>
        </p:txBody>
      </p:sp>
      <p:sp>
        <p:nvSpPr>
          <p:cNvPr id="70" name="矩形: 圆角 6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3" name="图片 102"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A758E55-6024-402E-BDCA-9B952E2E3E0F}"/>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音乐播放页">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 name="图片占位符 7"/>
          <p:cNvSpPr>
            <a:spLocks noGrp="1"/>
          </p:cNvSpPr>
          <p:nvPr>
            <p:ph type="pic" sz="quarter" idx="13"/>
          </p:nvPr>
        </p:nvSpPr>
        <p:spPr>
          <a:xfrm>
            <a:off x="7989570" y="2431013"/>
            <a:ext cx="2595932" cy="2595932"/>
          </a:xfrm>
          <a:prstGeom prst="ellipse">
            <a:avLst/>
          </a:prstGeom>
        </p:spPr>
        <p:txBody>
          <a:bodyPr/>
          <a:lstStyle/>
          <a:p>
            <a:endParaRPr lang="zh-CN" altLang="en-US"/>
          </a:p>
        </p:txBody>
      </p:sp>
      <p:sp>
        <p:nvSpPr>
          <p:cNvPr id="9" name="矩形: 圆角 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grpSp>
        <p:nvGrpSpPr>
          <p:cNvPr id="55" name="组合 54"/>
          <p:cNvGrpSpPr/>
          <p:nvPr userDrawn="1"/>
        </p:nvGrpSpPr>
        <p:grpSpPr>
          <a:xfrm rot="169789">
            <a:off x="7333468" y="1757113"/>
            <a:ext cx="5694860" cy="5835138"/>
            <a:chOff x="377825" y="6983413"/>
            <a:chExt cx="5284788" cy="5414962"/>
          </a:xfrm>
          <a:solidFill>
            <a:schemeClr val="accent1">
              <a:alpha val="4000"/>
            </a:schemeClr>
          </a:solidFill>
        </p:grpSpPr>
        <p:sp>
          <p:nvSpPr>
            <p:cNvPr id="5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pic>
        <p:nvPicPr>
          <p:cNvPr id="117" name="图片 116"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3B7CCF-2093-48E1-BB76-0AC0EF58ECD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9448800" y="6493376"/>
            <a:ext cx="2743200" cy="365125"/>
          </a:xfrm>
        </p:spPr>
        <p:txBody>
          <a:bodyPr/>
          <a:lstStyle>
            <a:lvl1pPr>
              <a:defRPr sz="1600">
                <a:latin typeface="Times New Roman" panose="02020603050405020304" pitchFamily="18" charset="0"/>
                <a:ea typeface="Microsoft YaHei" panose="020B0503020204020204" pitchFamily="34" charset="-122"/>
                <a:cs typeface="Times New Roman" panose="02020603050405020304" pitchFamily="18" charset="0"/>
              </a:defRPr>
            </a:lvl1pPr>
          </a:lstStyle>
          <a:p>
            <a:fld id="{40321020-7931-4610-B95E-80A53469F597}" type="slidenum">
              <a:rPr lang="zh-CN" altLang="en-US" smtClean="0"/>
              <a:pPr/>
              <a:t>‹#›</a:t>
            </a:fld>
            <a:endParaRPr lang="zh-CN" altLang="en-US"/>
          </a:p>
        </p:txBody>
      </p:sp>
      <p:grpSp>
        <p:nvGrpSpPr>
          <p:cNvPr id="6" name="组合 5"/>
          <p:cNvGrpSpPr/>
          <p:nvPr userDrawn="1"/>
        </p:nvGrpSpPr>
        <p:grpSpPr>
          <a:xfrm rot="169789">
            <a:off x="7333468" y="1757113"/>
            <a:ext cx="5694860" cy="5835138"/>
            <a:chOff x="377825" y="6983413"/>
            <a:chExt cx="5284788" cy="5414962"/>
          </a:xfrm>
          <a:solidFill>
            <a:schemeClr val="accent1">
              <a:alpha val="4000"/>
            </a:schemeClr>
          </a:solidFill>
        </p:grpSpPr>
        <p:sp>
          <p:nvSpPr>
            <p:cNvPr id="7"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8"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矩形: 圆角 22"/>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0" name="图片 9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1B3D8467-11C6-4F18-A4AE-638C381AF3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0" y="0"/>
            <a:ext cx="4097285" cy="6858000"/>
          </a:xfrm>
        </p:spPr>
        <p:txBody>
          <a:bodyPr/>
          <a:lstStyle/>
          <a:p>
            <a:endParaRPr lang="zh-CN" altLang="en-US"/>
          </a:p>
        </p:txBody>
      </p:sp>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0" y="0"/>
            <a:ext cx="12192000" cy="4056063"/>
          </a:xfr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张长图">
    <p:spTree>
      <p:nvGrpSpPr>
        <p:cNvPr id="1" name=""/>
        <p:cNvGrpSpPr/>
        <p:nvPr/>
      </p:nvGrpSpPr>
      <p:grpSpPr>
        <a:xfrm>
          <a:off x="0" y="0"/>
          <a:ext cx="0" cy="0"/>
          <a:chOff x="0" y="0"/>
          <a:chExt cx="0" cy="0"/>
        </a:xfrm>
      </p:grpSpPr>
      <p:grpSp>
        <p:nvGrpSpPr>
          <p:cNvPr id="22" name="组合 21"/>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3" name="图片占位符 22"/>
          <p:cNvSpPr>
            <a:spLocks noGrp="1"/>
          </p:cNvSpPr>
          <p:nvPr>
            <p:ph type="pic" sz="quarter" idx="13"/>
          </p:nvPr>
        </p:nvSpPr>
        <p:spPr>
          <a:xfrm>
            <a:off x="660400" y="1130300"/>
            <a:ext cx="10858500" cy="2817813"/>
          </a:xfrm>
        </p:spPr>
        <p:txBody>
          <a:bodyPr/>
          <a:lstStyle/>
          <a:p>
            <a:endParaRPr lang="zh-CN" altLang="en-US"/>
          </a:p>
        </p:txBody>
      </p:sp>
      <p:sp>
        <p:nvSpPr>
          <p:cNvPr id="67" name="矩形: 圆角 66"/>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3521B6D-7516-4CC7-A079-46A30CDBD64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8" name="图片占位符 7"/>
          <p:cNvSpPr>
            <a:spLocks noGrp="1"/>
          </p:cNvSpPr>
          <p:nvPr>
            <p:ph type="pic" sz="quarter" idx="13"/>
          </p:nvPr>
        </p:nvSpPr>
        <p:spPr>
          <a:xfrm>
            <a:off x="838200" y="1301750"/>
            <a:ext cx="5243513" cy="467042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23" name="组合 22"/>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4D3A8AD-9E49-4572-BD00-F8EDBEEC7F97}"/>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5" name="组合 34"/>
          <p:cNvGrpSpPr/>
          <p:nvPr userDrawn="1"/>
        </p:nvGrpSpPr>
        <p:grpSpPr>
          <a:xfrm rot="169789">
            <a:off x="7333468" y="1757113"/>
            <a:ext cx="5694860" cy="5835138"/>
            <a:chOff x="377825" y="6983413"/>
            <a:chExt cx="5284788" cy="5414962"/>
          </a:xfrm>
          <a:solidFill>
            <a:schemeClr val="accent1">
              <a:alpha val="4000"/>
            </a:schemeClr>
          </a:solidFill>
        </p:grpSpPr>
        <p:sp>
          <p:nvSpPr>
            <p:cNvPr id="3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18" name="图片占位符 16"/>
          <p:cNvSpPr>
            <a:spLocks noGrp="1"/>
          </p:cNvSpPr>
          <p:nvPr>
            <p:ph type="pic" sz="quarter" idx="14"/>
          </p:nvPr>
        </p:nvSpPr>
        <p:spPr>
          <a:xfrm>
            <a:off x="4698494" y="3681942"/>
            <a:ext cx="6819900" cy="2441575"/>
          </a:xfrm>
        </p:spPr>
        <p:txBody>
          <a:bodyPr/>
          <a:lstStyle/>
          <a:p>
            <a:endParaRPr lang="zh-CN" altLang="en-US"/>
          </a:p>
        </p:txBody>
      </p:sp>
      <p:sp>
        <p:nvSpPr>
          <p:cNvPr id="17" name="图片占位符 16"/>
          <p:cNvSpPr>
            <a:spLocks noGrp="1"/>
          </p:cNvSpPr>
          <p:nvPr>
            <p:ph type="pic" sz="quarter" idx="13"/>
          </p:nvPr>
        </p:nvSpPr>
        <p:spPr>
          <a:xfrm>
            <a:off x="668338" y="1123950"/>
            <a:ext cx="6819900" cy="244157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8" name="图片 117"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FA9CBB7A-F454-41AE-BC1D-AE8F7E6B594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grpSp>
        <p:nvGrpSpPr>
          <p:cNvPr id="13" name="组合 12"/>
          <p:cNvGrpSpPr/>
          <p:nvPr userDrawn="1"/>
        </p:nvGrpSpPr>
        <p:grpSpPr>
          <a:xfrm rot="169789">
            <a:off x="7333468" y="1757113"/>
            <a:ext cx="5694860" cy="5835138"/>
            <a:chOff x="377825" y="6983413"/>
            <a:chExt cx="5284788" cy="5414962"/>
          </a:xfrm>
          <a:solidFill>
            <a:schemeClr val="accent1">
              <a:alpha val="4000"/>
            </a:schemeClr>
          </a:solidFill>
        </p:grpSpPr>
        <p:sp>
          <p:nvSpPr>
            <p:cNvPr id="1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10" name="图片占位符 9"/>
          <p:cNvSpPr>
            <a:spLocks noGrp="1"/>
          </p:cNvSpPr>
          <p:nvPr>
            <p:ph type="pic" sz="quarter" idx="13"/>
          </p:nvPr>
        </p:nvSpPr>
        <p:spPr>
          <a:xfrm>
            <a:off x="661988" y="1139750"/>
            <a:ext cx="3517900" cy="2725813"/>
          </a:xfrm>
        </p:spPr>
        <p:txBody>
          <a:bodyPr/>
          <a:lstStyle/>
          <a:p>
            <a:endParaRPr lang="zh-CN" altLang="en-US"/>
          </a:p>
        </p:txBody>
      </p:sp>
      <p:sp>
        <p:nvSpPr>
          <p:cNvPr id="11" name="图片占位符 9"/>
          <p:cNvSpPr>
            <a:spLocks noGrp="1"/>
          </p:cNvSpPr>
          <p:nvPr>
            <p:ph type="pic" sz="quarter" idx="14"/>
          </p:nvPr>
        </p:nvSpPr>
        <p:spPr>
          <a:xfrm>
            <a:off x="4330561" y="1139750"/>
            <a:ext cx="3517900" cy="2725813"/>
          </a:xfrm>
        </p:spPr>
        <p:txBody>
          <a:bodyPr/>
          <a:lstStyle/>
          <a:p>
            <a:endParaRPr lang="zh-CN" altLang="en-US"/>
          </a:p>
        </p:txBody>
      </p:sp>
      <p:sp>
        <p:nvSpPr>
          <p:cNvPr id="12" name="图片占位符 9"/>
          <p:cNvSpPr>
            <a:spLocks noGrp="1"/>
          </p:cNvSpPr>
          <p:nvPr>
            <p:ph type="pic" sz="quarter" idx="15"/>
          </p:nvPr>
        </p:nvSpPr>
        <p:spPr>
          <a:xfrm>
            <a:off x="7999134" y="1139750"/>
            <a:ext cx="3517900" cy="2725813"/>
          </a:xfrm>
        </p:spPr>
        <p:txBody>
          <a:bodyPr/>
          <a:lstStyle/>
          <a:p>
            <a:endParaRPr lang="zh-CN" altLang="en-US"/>
          </a:p>
        </p:txBody>
      </p:sp>
      <p:sp>
        <p:nvSpPr>
          <p:cNvPr id="120" name="矩形: 圆角 11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4" name="图片 103"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955836-BEB2-40F1-8A2E-36DE61D8E0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四张图片">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5"/>
          <p:cNvSpPr/>
          <p:nvPr userDrawn="1"/>
        </p:nvSpPr>
        <p:spPr>
          <a:xfrm>
            <a:off x="66040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66040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15188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15188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p:cNvSpPr>
            <a:spLocks noGrp="1"/>
          </p:cNvSpPr>
          <p:nvPr>
            <p:ph type="pic" sz="quarter" idx="13"/>
          </p:nvPr>
        </p:nvSpPr>
        <p:spPr>
          <a:xfrm>
            <a:off x="952392" y="1412875"/>
            <a:ext cx="1867008" cy="1866245"/>
          </a:xfrm>
        </p:spPr>
        <p:txBody>
          <a:bodyPr/>
          <a:lstStyle/>
          <a:p>
            <a:endParaRPr lang="zh-CN" altLang="en-US"/>
          </a:p>
        </p:txBody>
      </p:sp>
      <p:sp>
        <p:nvSpPr>
          <p:cNvPr id="16" name="图片占位符 14"/>
          <p:cNvSpPr>
            <a:spLocks noGrp="1"/>
          </p:cNvSpPr>
          <p:nvPr>
            <p:ph type="pic" sz="quarter" idx="14"/>
          </p:nvPr>
        </p:nvSpPr>
        <p:spPr>
          <a:xfrm>
            <a:off x="6422971" y="1412875"/>
            <a:ext cx="1867008" cy="1866245"/>
          </a:xfrm>
        </p:spPr>
        <p:txBody>
          <a:bodyPr/>
          <a:lstStyle/>
          <a:p>
            <a:endParaRPr lang="zh-CN" altLang="en-US"/>
          </a:p>
        </p:txBody>
      </p:sp>
      <p:sp>
        <p:nvSpPr>
          <p:cNvPr id="17" name="图片占位符 14"/>
          <p:cNvSpPr>
            <a:spLocks noGrp="1"/>
          </p:cNvSpPr>
          <p:nvPr>
            <p:ph type="pic" sz="quarter" idx="15"/>
          </p:nvPr>
        </p:nvSpPr>
        <p:spPr>
          <a:xfrm>
            <a:off x="6422971" y="4000607"/>
            <a:ext cx="1867008" cy="1866245"/>
          </a:xfrm>
        </p:spPr>
        <p:txBody>
          <a:bodyPr/>
          <a:lstStyle/>
          <a:p>
            <a:endParaRPr lang="zh-CN" altLang="en-US"/>
          </a:p>
        </p:txBody>
      </p:sp>
      <p:sp>
        <p:nvSpPr>
          <p:cNvPr id="18" name="图片占位符 14"/>
          <p:cNvSpPr>
            <a:spLocks noGrp="1"/>
          </p:cNvSpPr>
          <p:nvPr>
            <p:ph type="pic" sz="quarter" idx="16"/>
          </p:nvPr>
        </p:nvSpPr>
        <p:spPr>
          <a:xfrm>
            <a:off x="952392" y="4000607"/>
            <a:ext cx="1867008" cy="1866245"/>
          </a:xfr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294344D-79CC-4D22-809F-5DFE01E7572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21020-7931-4610-B95E-80A53469F59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2.svg"/><Relationship Id="rId4" Type="http://schemas.openxmlformats.org/officeDocument/2006/relationships/image" Target="../media/image27.sv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sv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1.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2.svg"/><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descr="建筑的摆设布局&#10;&#10;描述已自动生成"/>
          <p:cNvPicPr>
            <a:picLocks noChangeAspect="1"/>
          </p:cNvPicPr>
          <p:nvPr/>
        </p:nvPicPr>
        <p:blipFill>
          <a:blip r:embed="rId4">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26"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文本框 66"/>
          <p:cNvSpPr txBox="1"/>
          <p:nvPr/>
        </p:nvSpPr>
        <p:spPr>
          <a:xfrm>
            <a:off x="271236" y="4687974"/>
            <a:ext cx="11315065" cy="646331"/>
          </a:xfrm>
          <a:prstGeom prst="rect">
            <a:avLst/>
          </a:prstGeom>
          <a:noFill/>
        </p:spPr>
        <p:txBody>
          <a:bodyPr wrap="square" rtlCol="0">
            <a:spAutoFit/>
          </a:bodyPr>
          <a:lstStyle/>
          <a:p>
            <a:pPr algn="ctr"/>
            <a:r>
              <a:rPr lang="zh-CN" altLang="en-US" sz="3600">
                <a:solidFill>
                  <a:srgbClr val="004098"/>
                </a:solidFill>
                <a:latin typeface="+mj-ea"/>
                <a:ea typeface="+mj-ea"/>
              </a:rPr>
              <a:t>基于</a:t>
            </a:r>
            <a:r>
              <a:rPr lang="en-US" altLang="zh-CN" sz="3600">
                <a:solidFill>
                  <a:srgbClr val="004098"/>
                </a:solidFill>
                <a:latin typeface="+mj-ea"/>
                <a:ea typeface="+mj-ea"/>
              </a:rPr>
              <a:t>Transformer</a:t>
            </a:r>
            <a:r>
              <a:rPr lang="zh-CN" altLang="en-US" sz="3600">
                <a:solidFill>
                  <a:srgbClr val="004098"/>
                </a:solidFill>
                <a:latin typeface="+mj-ea"/>
                <a:ea typeface="+mj-ea"/>
              </a:rPr>
              <a:t>的知识图谱补全算法研究</a:t>
            </a:r>
          </a:p>
        </p:txBody>
      </p:sp>
      <p:sp>
        <p:nvSpPr>
          <p:cNvPr id="68" name="副标题 16"/>
          <p:cNvSpPr txBox="1"/>
          <p:nvPr/>
        </p:nvSpPr>
        <p:spPr>
          <a:xfrm>
            <a:off x="169529" y="4132486"/>
            <a:ext cx="4737313" cy="37871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None/>
            </a:pPr>
            <a:r>
              <a:rPr lang="zh-CN" altLang="en-US" sz="2000" b="1">
                <a:solidFill>
                  <a:srgbClr val="002060"/>
                </a:solidFill>
                <a:latin typeface="楷体" panose="02010609060101010101" pitchFamily="49" charset="-122"/>
                <a:ea typeface="楷体" panose="02010609060101010101" pitchFamily="49" charset="-122"/>
              </a:rPr>
              <a:t>全日制硕士学位毕业论文答辩</a:t>
            </a:r>
          </a:p>
        </p:txBody>
      </p:sp>
      <p:grpSp>
        <p:nvGrpSpPr>
          <p:cNvPr id="52" name="组合 51"/>
          <p:cNvGrpSpPr/>
          <p:nvPr/>
        </p:nvGrpSpPr>
        <p:grpSpPr>
          <a:xfrm>
            <a:off x="1617907" y="5869635"/>
            <a:ext cx="2425700" cy="341301"/>
            <a:chOff x="2830483" y="2858499"/>
            <a:chExt cx="2425700" cy="341301"/>
          </a:xfrm>
        </p:grpSpPr>
        <p:sp>
          <p:nvSpPr>
            <p:cNvPr id="56" name="矩形: 圆角 55"/>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副标题 16"/>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a:solidFill>
                    <a:schemeClr val="bg1"/>
                  </a:solidFill>
                  <a:latin typeface="+mn-ea"/>
                </a:rPr>
                <a:t>SY2121127 </a:t>
              </a:r>
              <a:r>
                <a:rPr lang="zh-CN" altLang="en-US">
                  <a:solidFill>
                    <a:schemeClr val="bg1"/>
                  </a:solidFill>
                  <a:latin typeface="+mn-ea"/>
                </a:rPr>
                <a:t>朱桐</a:t>
              </a:r>
              <a:endParaRPr>
                <a:solidFill>
                  <a:schemeClr val="bg1"/>
                </a:solidFill>
                <a:latin typeface="+mn-ea"/>
              </a:endParaRPr>
            </a:p>
          </p:txBody>
        </p:sp>
      </p:grpSp>
      <p:grpSp>
        <p:nvGrpSpPr>
          <p:cNvPr id="53" name="组合 52"/>
          <p:cNvGrpSpPr/>
          <p:nvPr/>
        </p:nvGrpSpPr>
        <p:grpSpPr>
          <a:xfrm>
            <a:off x="4616997" y="5871058"/>
            <a:ext cx="2425700" cy="340360"/>
            <a:chOff x="4381430" y="2859440"/>
            <a:chExt cx="2425700" cy="340360"/>
          </a:xfrm>
        </p:grpSpPr>
        <p:sp>
          <p:nvSpPr>
            <p:cNvPr id="54" name="矩形: 圆角 53"/>
            <p:cNvSpPr/>
            <p:nvPr/>
          </p:nvSpPr>
          <p:spPr>
            <a:xfrm>
              <a:off x="4381430"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副标题 16"/>
            <p:cNvSpPr txBox="1"/>
            <p:nvPr/>
          </p:nvSpPr>
          <p:spPr>
            <a:xfrm>
              <a:off x="4583995" y="2870564"/>
              <a:ext cx="209613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a:solidFill>
                    <a:schemeClr val="bg1"/>
                  </a:solidFill>
                  <a:latin typeface="+mn-ea"/>
                </a:rPr>
                <a:t>指导教师 </a:t>
              </a:r>
              <a:r>
                <a:rPr lang="zh-CN" altLang="en-US">
                  <a:solidFill>
                    <a:schemeClr val="bg1"/>
                  </a:solidFill>
                  <a:latin typeface="+mn-ea"/>
                </a:rPr>
                <a:t>谭火彬</a:t>
              </a:r>
              <a:endParaRPr>
                <a:solidFill>
                  <a:schemeClr val="bg1"/>
                </a:solidFill>
                <a:latin typeface="+mn-ea"/>
              </a:endParaRPr>
            </a:p>
          </p:txBody>
        </p:sp>
      </p:grpSp>
      <p:grpSp>
        <p:nvGrpSpPr>
          <p:cNvPr id="157"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158" name="ïşļíḓê"/>
            <p:cNvGrpSpPr/>
            <p:nvPr/>
          </p:nvGrpSpPr>
          <p:grpSpPr>
            <a:xfrm>
              <a:off x="3497261" y="2746242"/>
              <a:ext cx="7298696" cy="1095599"/>
              <a:chOff x="4535488" y="3019425"/>
              <a:chExt cx="4378326" cy="657226"/>
            </a:xfrm>
            <a:grpFill/>
          </p:grpSpPr>
          <p:sp>
            <p:nvSpPr>
              <p:cNvPr id="177"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8"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9"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0"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1"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2"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3"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4"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5"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6"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7"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8"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9"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0"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1"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2"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3"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4"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5"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6"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7"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159" name="íṥľíḓé"/>
            <p:cNvGrpSpPr/>
            <p:nvPr/>
          </p:nvGrpSpPr>
          <p:grpSpPr>
            <a:xfrm>
              <a:off x="3645458" y="3873595"/>
              <a:ext cx="7018182" cy="227590"/>
              <a:chOff x="4624388" y="3695700"/>
              <a:chExt cx="4210051" cy="136526"/>
            </a:xfrm>
            <a:grpFill/>
          </p:grpSpPr>
          <p:sp>
            <p:nvSpPr>
              <p:cNvPr id="160"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1"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2"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3"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4"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5"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6"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7"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8"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9"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0"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1"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2"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3"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4"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5"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6"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grpSp>
        <p:nvGrpSpPr>
          <p:cNvPr id="138" name="组合 137">
            <a:extLst>
              <a:ext uri="{FF2B5EF4-FFF2-40B4-BE49-F238E27FC236}">
                <a16:creationId xmlns:a16="http://schemas.microsoft.com/office/drawing/2014/main" id="{A7013088-D6A7-4D7C-9414-49ADA3F76A16}"/>
              </a:ext>
            </a:extLst>
          </p:cNvPr>
          <p:cNvGrpSpPr/>
          <p:nvPr/>
        </p:nvGrpSpPr>
        <p:grpSpPr>
          <a:xfrm>
            <a:off x="7616086" y="5869635"/>
            <a:ext cx="2425700" cy="341301"/>
            <a:chOff x="2830483" y="2858499"/>
            <a:chExt cx="2425700" cy="341301"/>
          </a:xfrm>
        </p:grpSpPr>
        <p:sp>
          <p:nvSpPr>
            <p:cNvPr id="139" name="矩形: 圆角 138">
              <a:extLst>
                <a:ext uri="{FF2B5EF4-FFF2-40B4-BE49-F238E27FC236}">
                  <a16:creationId xmlns:a16="http://schemas.microsoft.com/office/drawing/2014/main" id="{4D96B1DA-2DE0-4324-BD18-8BE180FDD9F9}"/>
                </a:ext>
              </a:extLst>
            </p:cNvPr>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副标题 16">
              <a:extLst>
                <a:ext uri="{FF2B5EF4-FFF2-40B4-BE49-F238E27FC236}">
                  <a16:creationId xmlns:a16="http://schemas.microsoft.com/office/drawing/2014/main" id="{2F14E46A-814C-4496-A0E8-76C6BF56EC90}"/>
                </a:ext>
              </a:extLst>
            </p:cNvPr>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a:solidFill>
                    <a:schemeClr val="bg1"/>
                  </a:solidFill>
                  <a:latin typeface="+mn-ea"/>
                </a:rPr>
                <a:t>专业方向 软件工程</a:t>
              </a:r>
              <a:endParaRPr>
                <a:solidFill>
                  <a:schemeClr val="bg1"/>
                </a:solidFill>
                <a:latin typeface="+mn-ea"/>
              </a:endParaRPr>
            </a:p>
          </p:txBody>
        </p:sp>
      </p:grpSp>
      <p:pic>
        <p:nvPicPr>
          <p:cNvPr id="131" name="图片 130">
            <a:extLst>
              <a:ext uri="{FF2B5EF4-FFF2-40B4-BE49-F238E27FC236}">
                <a16:creationId xmlns:a16="http://schemas.microsoft.com/office/drawing/2014/main" id="{5C7DD3F3-9D4A-4011-BA69-C2E2D088F4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654269"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10</a:t>
            </a:fld>
            <a:endParaRPr lang="zh-CN" altLang="en-US"/>
          </a:p>
        </p:txBody>
      </p:sp>
      <p:pic>
        <p:nvPicPr>
          <p:cNvPr id="7" name="图片 6">
            <a:extLst>
              <a:ext uri="{FF2B5EF4-FFF2-40B4-BE49-F238E27FC236}">
                <a16:creationId xmlns:a16="http://schemas.microsoft.com/office/drawing/2014/main" id="{54D52C73-8887-DF29-F26F-05268836A142}"/>
              </a:ext>
            </a:extLst>
          </p:cNvPr>
          <p:cNvPicPr>
            <a:picLocks noChangeAspect="1"/>
          </p:cNvPicPr>
          <p:nvPr/>
        </p:nvPicPr>
        <p:blipFill>
          <a:blip r:embed="rId3"/>
          <a:stretch>
            <a:fillRect/>
          </a:stretch>
        </p:blipFill>
        <p:spPr>
          <a:xfrm>
            <a:off x="3043137" y="980728"/>
            <a:ext cx="6105726" cy="3888432"/>
          </a:xfrm>
          <a:prstGeom prst="rect">
            <a:avLst/>
          </a:prstGeom>
          <a:ln>
            <a:noFill/>
          </a:ln>
        </p:spPr>
      </p:pic>
      <p:cxnSp>
        <p:nvCxnSpPr>
          <p:cNvPr id="8" name="直接连接符 7">
            <a:extLst>
              <a:ext uri="{FF2B5EF4-FFF2-40B4-BE49-F238E27FC236}">
                <a16:creationId xmlns:a16="http://schemas.microsoft.com/office/drawing/2014/main" id="{C05D5AAE-19A5-723D-5247-9444F1783128}"/>
              </a:ext>
            </a:extLst>
          </p:cNvPr>
          <p:cNvCxnSpPr>
            <a:cxnSpLocks/>
          </p:cNvCxnSpPr>
          <p:nvPr/>
        </p:nvCxnSpPr>
        <p:spPr>
          <a:xfrm>
            <a:off x="219871" y="3963276"/>
            <a:ext cx="2592288" cy="6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BAF6635-564B-800D-BEF1-7052C0B3435E}"/>
              </a:ext>
            </a:extLst>
          </p:cNvPr>
          <p:cNvCxnSpPr>
            <a:cxnSpLocks/>
          </p:cNvCxnSpPr>
          <p:nvPr/>
        </p:nvCxnSpPr>
        <p:spPr>
          <a:xfrm>
            <a:off x="9214108" y="4738336"/>
            <a:ext cx="2592288" cy="6991"/>
          </a:xfrm>
          <a:prstGeom prst="line">
            <a:avLst/>
          </a:prstGeom>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3C7C942E-EE16-760A-51D8-5544BF8BA185}"/>
              </a:ext>
            </a:extLst>
          </p:cNvPr>
          <p:cNvSpPr/>
          <p:nvPr/>
        </p:nvSpPr>
        <p:spPr>
          <a:xfrm>
            <a:off x="395428" y="1412776"/>
            <a:ext cx="2328135" cy="504056"/>
          </a:xfrm>
          <a:prstGeom prst="roundRect">
            <a:avLst/>
          </a:prstGeom>
          <a:ln w="38100">
            <a:solidFill>
              <a:schemeClr val="accent4">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全局关系嵌入</a:t>
            </a:r>
          </a:p>
        </p:txBody>
      </p:sp>
      <p:sp>
        <p:nvSpPr>
          <p:cNvPr id="20" name="矩形: 圆角 19">
            <a:extLst>
              <a:ext uri="{FF2B5EF4-FFF2-40B4-BE49-F238E27FC236}">
                <a16:creationId xmlns:a16="http://schemas.microsoft.com/office/drawing/2014/main" id="{F71E8A53-9CB7-B377-A565-C002A9A3B21E}"/>
              </a:ext>
            </a:extLst>
          </p:cNvPr>
          <p:cNvSpPr/>
          <p:nvPr/>
        </p:nvSpPr>
        <p:spPr>
          <a:xfrm>
            <a:off x="9487329" y="141277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参数生成网络</a:t>
            </a:r>
          </a:p>
        </p:txBody>
      </p:sp>
      <p:cxnSp>
        <p:nvCxnSpPr>
          <p:cNvPr id="22" name="直接箭头连接符 21">
            <a:extLst>
              <a:ext uri="{FF2B5EF4-FFF2-40B4-BE49-F238E27FC236}">
                <a16:creationId xmlns:a16="http://schemas.microsoft.com/office/drawing/2014/main" id="{790AA78B-38FE-A213-1E62-EDB6DD664569}"/>
              </a:ext>
            </a:extLst>
          </p:cNvPr>
          <p:cNvCxnSpPr/>
          <p:nvPr/>
        </p:nvCxnSpPr>
        <p:spPr>
          <a:xfrm>
            <a:off x="2827113" y="1664804"/>
            <a:ext cx="432048"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D82358A-A062-3A9A-577B-6EB130E4BF85}"/>
              </a:ext>
            </a:extLst>
          </p:cNvPr>
          <p:cNvSpPr/>
          <p:nvPr/>
        </p:nvSpPr>
        <p:spPr>
          <a:xfrm>
            <a:off x="4727848" y="1124744"/>
            <a:ext cx="4320480" cy="1944213"/>
          </a:xfrm>
          <a:prstGeom prst="rect">
            <a:avLst/>
          </a:prstGeom>
          <a:noFill/>
          <a:ln w="28575">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E43C16A3-4874-CD58-0B92-ABFBDD809B84}"/>
              </a:ext>
            </a:extLst>
          </p:cNvPr>
          <p:cNvCxnSpPr>
            <a:cxnSpLocks/>
            <a:stCxn id="20" idx="1"/>
          </p:cNvCxnSpPr>
          <p:nvPr/>
        </p:nvCxnSpPr>
        <p:spPr>
          <a:xfrm flipH="1">
            <a:off x="9048328" y="1664804"/>
            <a:ext cx="439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矩形: 圆角 29">
            <a:extLst>
              <a:ext uri="{FF2B5EF4-FFF2-40B4-BE49-F238E27FC236}">
                <a16:creationId xmlns:a16="http://schemas.microsoft.com/office/drawing/2014/main" id="{D53F561E-AF82-3F83-0DCD-A0541E5B13B7}"/>
              </a:ext>
            </a:extLst>
          </p:cNvPr>
          <p:cNvSpPr/>
          <p:nvPr/>
        </p:nvSpPr>
        <p:spPr>
          <a:xfrm>
            <a:off x="9574219" y="2051221"/>
            <a:ext cx="2154354"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根据关系的不同</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生成不同的网络参数</a:t>
            </a:r>
            <a:endParaRPr lang="zh-CN" altLang="en-US" sz="1600" b="1">
              <a:solidFill>
                <a:schemeClr val="tx1">
                  <a:lumMod val="75000"/>
                  <a:lumOff val="25000"/>
                </a:schemeClr>
              </a:solidFill>
            </a:endParaRPr>
          </a:p>
        </p:txBody>
      </p:sp>
      <p:pic>
        <p:nvPicPr>
          <p:cNvPr id="31" name="图片 30">
            <a:extLst>
              <a:ext uri="{FF2B5EF4-FFF2-40B4-BE49-F238E27FC236}">
                <a16:creationId xmlns:a16="http://schemas.microsoft.com/office/drawing/2014/main" id="{BF3C715A-69A0-DDEA-A00C-2E9987806AB2}"/>
              </a:ext>
            </a:extLst>
          </p:cNvPr>
          <p:cNvPicPr>
            <a:picLocks noChangeAspect="1"/>
          </p:cNvPicPr>
          <p:nvPr/>
        </p:nvPicPr>
        <p:blipFill>
          <a:blip r:embed="rId4"/>
          <a:stretch>
            <a:fillRect/>
          </a:stretch>
        </p:blipFill>
        <p:spPr>
          <a:xfrm>
            <a:off x="9364887" y="2750904"/>
            <a:ext cx="2595311" cy="860074"/>
          </a:xfrm>
          <a:prstGeom prst="rect">
            <a:avLst/>
          </a:prstGeom>
        </p:spPr>
      </p:pic>
      <p:sp>
        <p:nvSpPr>
          <p:cNvPr id="32" name="矩形: 圆角 31">
            <a:extLst>
              <a:ext uri="{FF2B5EF4-FFF2-40B4-BE49-F238E27FC236}">
                <a16:creationId xmlns:a16="http://schemas.microsoft.com/office/drawing/2014/main" id="{456FE4FF-BCC5-2E35-3DD1-FC341DDB86FA}"/>
              </a:ext>
            </a:extLst>
          </p:cNvPr>
          <p:cNvSpPr/>
          <p:nvPr/>
        </p:nvSpPr>
        <p:spPr>
          <a:xfrm>
            <a:off x="9048328" y="3701194"/>
            <a:ext cx="33596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建模不同关系对于实体的影响</a:t>
            </a:r>
            <a:endParaRPr lang="zh-CN" altLang="en-US" sz="1600" b="1">
              <a:solidFill>
                <a:schemeClr val="tx1">
                  <a:lumMod val="75000"/>
                  <a:lumOff val="25000"/>
                </a:schemeClr>
              </a:solidFill>
            </a:endParaRPr>
          </a:p>
        </p:txBody>
      </p:sp>
      <p:sp>
        <p:nvSpPr>
          <p:cNvPr id="33" name="矩形: 圆角 32">
            <a:extLst>
              <a:ext uri="{FF2B5EF4-FFF2-40B4-BE49-F238E27FC236}">
                <a16:creationId xmlns:a16="http://schemas.microsoft.com/office/drawing/2014/main" id="{E42D91DF-DAEF-1748-B743-7E8FA4D9D8FD}"/>
              </a:ext>
            </a:extLst>
          </p:cNvPr>
          <p:cNvSpPr/>
          <p:nvPr/>
        </p:nvSpPr>
        <p:spPr>
          <a:xfrm>
            <a:off x="367718" y="4122351"/>
            <a:ext cx="232813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信息构造</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卷积</a:t>
            </a:r>
          </a:p>
        </p:txBody>
      </p:sp>
      <p:sp>
        <p:nvSpPr>
          <p:cNvPr id="35" name="文本框 34">
            <a:extLst>
              <a:ext uri="{FF2B5EF4-FFF2-40B4-BE49-F238E27FC236}">
                <a16:creationId xmlns:a16="http://schemas.microsoft.com/office/drawing/2014/main" id="{8383DCCF-5EB4-4111-7F1E-7C3F9941E487}"/>
              </a:ext>
            </a:extLst>
          </p:cNvPr>
          <p:cNvSpPr txBox="1"/>
          <p:nvPr/>
        </p:nvSpPr>
        <p:spPr>
          <a:xfrm>
            <a:off x="-98433" y="5364656"/>
            <a:ext cx="3539020" cy="923330"/>
          </a:xfrm>
          <a:prstGeom prst="rect">
            <a:avLst/>
          </a:prstGeom>
          <a:noFill/>
        </p:spPr>
        <p:txBody>
          <a:bodyPr wrap="square">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实体和关系嵌入重塑为</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二维张量</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再对其进行卷积</a:t>
            </a:r>
          </a:p>
        </p:txBody>
      </p:sp>
      <p:sp>
        <p:nvSpPr>
          <p:cNvPr id="39" name="矩形 38">
            <a:extLst>
              <a:ext uri="{FF2B5EF4-FFF2-40B4-BE49-F238E27FC236}">
                <a16:creationId xmlns:a16="http://schemas.microsoft.com/office/drawing/2014/main" id="{0B4C5969-CDAA-2595-0E44-9F6BC8E42601}"/>
              </a:ext>
            </a:extLst>
          </p:cNvPr>
          <p:cNvSpPr/>
          <p:nvPr/>
        </p:nvSpPr>
        <p:spPr>
          <a:xfrm>
            <a:off x="3042040" y="3156805"/>
            <a:ext cx="5919325" cy="1809463"/>
          </a:xfrm>
          <a:prstGeom prst="rect">
            <a:avLst/>
          </a:prstGeom>
          <a:noFill/>
          <a:ln w="1905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ABC8833F-A2CD-6ED8-1C9E-112AB67524B3}"/>
              </a:ext>
            </a:extLst>
          </p:cNvPr>
          <p:cNvCxnSpPr>
            <a:cxnSpLocks/>
          </p:cNvCxnSpPr>
          <p:nvPr/>
        </p:nvCxnSpPr>
        <p:spPr>
          <a:xfrm>
            <a:off x="2723519" y="4371168"/>
            <a:ext cx="318521"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30328624-7517-F39D-B8C1-3CC87BB3872D}"/>
              </a:ext>
            </a:extLst>
          </p:cNvPr>
          <p:cNvSpPr txBox="1"/>
          <p:nvPr/>
        </p:nvSpPr>
        <p:spPr>
          <a:xfrm>
            <a:off x="4079776" y="6381316"/>
            <a:ext cx="3468323" cy="338554"/>
          </a:xfrm>
          <a:prstGeom prst="rect">
            <a:avLst/>
          </a:prstGeom>
          <a:noFill/>
        </p:spPr>
        <p:txBody>
          <a:bodyPr wrap="square">
            <a:spAutoFit/>
          </a:bodyP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棋盘式特征重组</a:t>
            </a:r>
          </a:p>
        </p:txBody>
      </p:sp>
      <p:sp>
        <p:nvSpPr>
          <p:cNvPr id="46" name="文本框 45">
            <a:extLst>
              <a:ext uri="{FF2B5EF4-FFF2-40B4-BE49-F238E27FC236}">
                <a16:creationId xmlns:a16="http://schemas.microsoft.com/office/drawing/2014/main" id="{3DB29522-109B-AD8C-5095-8C3D6D0BC5CE}"/>
              </a:ext>
            </a:extLst>
          </p:cNvPr>
          <p:cNvSpPr txBox="1"/>
          <p:nvPr/>
        </p:nvSpPr>
        <p:spPr>
          <a:xfrm>
            <a:off x="-209507" y="4789073"/>
            <a:ext cx="3468323" cy="338554"/>
          </a:xfrm>
          <a:prstGeom prst="rect">
            <a:avLst/>
          </a:prstGeom>
          <a:noFill/>
        </p:spPr>
        <p:txBody>
          <a:bodyPr wrap="square">
            <a:spAutoFit/>
          </a:bodyP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优点：参数高效，提高交互</a:t>
            </a:r>
          </a:p>
        </p:txBody>
      </p:sp>
      <p:pic>
        <p:nvPicPr>
          <p:cNvPr id="48" name="图片 47">
            <a:extLst>
              <a:ext uri="{FF2B5EF4-FFF2-40B4-BE49-F238E27FC236}">
                <a16:creationId xmlns:a16="http://schemas.microsoft.com/office/drawing/2014/main" id="{895FC140-0211-0D37-C78A-CDD7F5496DE8}"/>
              </a:ext>
            </a:extLst>
          </p:cNvPr>
          <p:cNvPicPr>
            <a:picLocks noChangeAspect="1"/>
          </p:cNvPicPr>
          <p:nvPr/>
        </p:nvPicPr>
        <p:blipFill>
          <a:blip r:embed="rId5"/>
          <a:stretch>
            <a:fillRect/>
          </a:stretch>
        </p:blipFill>
        <p:spPr>
          <a:xfrm>
            <a:off x="9281088" y="5160752"/>
            <a:ext cx="2843656" cy="439044"/>
          </a:xfrm>
          <a:prstGeom prst="rect">
            <a:avLst/>
          </a:prstGeom>
        </p:spPr>
      </p:pic>
      <p:grpSp>
        <p:nvGrpSpPr>
          <p:cNvPr id="49" name="组合 48">
            <a:extLst>
              <a:ext uri="{FF2B5EF4-FFF2-40B4-BE49-F238E27FC236}">
                <a16:creationId xmlns:a16="http://schemas.microsoft.com/office/drawing/2014/main" id="{1CD02330-D933-D86B-3AB8-5B0F2B33B369}"/>
              </a:ext>
            </a:extLst>
          </p:cNvPr>
          <p:cNvGrpSpPr/>
          <p:nvPr/>
        </p:nvGrpSpPr>
        <p:grpSpPr>
          <a:xfrm>
            <a:off x="3042040" y="5052941"/>
            <a:ext cx="6006117" cy="1360629"/>
            <a:chOff x="3048001" y="3076147"/>
            <a:chExt cx="6006117" cy="1360629"/>
          </a:xfrm>
        </p:grpSpPr>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F717C836-8FD5-77BE-B6C8-3A8343DD7248}"/>
                    </a:ext>
                  </a:extLst>
                </p:cNvPr>
                <p:cNvSpPr txBox="1"/>
                <p:nvPr/>
              </p:nvSpPr>
              <p:spPr>
                <a:xfrm>
                  <a:off x="3048003" y="3202683"/>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mr>
                            </m:m>
                          </m:e>
                        </m:d>
                      </m:oMath>
                    </m:oMathPara>
                  </a14:m>
                  <a:endParaRPr lang="zh-CN" altLang="en-US" sz="1801" dirty="0"/>
                </a:p>
              </p:txBody>
            </p:sp>
          </mc:Choice>
          <mc:Fallback xmlns="">
            <p:sp>
              <p:nvSpPr>
                <p:cNvPr id="50" name="文本框 49">
                  <a:extLst>
                    <a:ext uri="{FF2B5EF4-FFF2-40B4-BE49-F238E27FC236}">
                      <a16:creationId xmlns:a16="http://schemas.microsoft.com/office/drawing/2014/main" id="{F717C836-8FD5-77BE-B6C8-3A8343DD7248}"/>
                    </a:ext>
                  </a:extLst>
                </p:cNvPr>
                <p:cNvSpPr txBox="1">
                  <a:spLocks noRot="1" noChangeAspect="1" noMove="1" noResize="1" noEditPoints="1" noAdjustHandles="1" noChangeArrowheads="1" noChangeShapeType="1" noTextEdit="1"/>
                </p:cNvSpPr>
                <p:nvPr/>
              </p:nvSpPr>
              <p:spPr>
                <a:xfrm>
                  <a:off x="3048003" y="3202683"/>
                  <a:ext cx="3429001" cy="36946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EF9816CF-C25F-3499-5EC0-F9B646C0DEBF}"/>
                    </a:ext>
                  </a:extLst>
                </p:cNvPr>
                <p:cNvSpPr txBox="1"/>
                <p:nvPr/>
              </p:nvSpPr>
              <p:spPr>
                <a:xfrm>
                  <a:off x="3048001" y="3910621"/>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mr>
                            </m:m>
                          </m:e>
                        </m:d>
                      </m:oMath>
                    </m:oMathPara>
                  </a14:m>
                  <a:endParaRPr lang="zh-CN" altLang="en-US" sz="1801" dirty="0"/>
                </a:p>
              </p:txBody>
            </p:sp>
          </mc:Choice>
          <mc:Fallback xmlns="">
            <p:sp>
              <p:nvSpPr>
                <p:cNvPr id="51" name="文本框 50">
                  <a:extLst>
                    <a:ext uri="{FF2B5EF4-FFF2-40B4-BE49-F238E27FC236}">
                      <a16:creationId xmlns:a16="http://schemas.microsoft.com/office/drawing/2014/main" id="{EF9816CF-C25F-3499-5EC0-F9B646C0DEBF}"/>
                    </a:ext>
                  </a:extLst>
                </p:cNvPr>
                <p:cNvSpPr txBox="1">
                  <a:spLocks noRot="1" noChangeAspect="1" noMove="1" noResize="1" noEditPoints="1" noAdjustHandles="1" noChangeArrowheads="1" noChangeShapeType="1" noTextEdit="1"/>
                </p:cNvSpPr>
                <p:nvPr/>
              </p:nvSpPr>
              <p:spPr>
                <a:xfrm>
                  <a:off x="3048001" y="3910621"/>
                  <a:ext cx="3429001" cy="369460"/>
                </a:xfrm>
                <a:prstGeom prst="rect">
                  <a:avLst/>
                </a:prstGeom>
                <a:blipFill>
                  <a:blip r:embed="rId7"/>
                  <a:stretch>
                    <a:fillRect/>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66E7C954-F979-BE25-4C1A-1BCAEB7C26D0}"/>
                </a:ext>
              </a:extLst>
            </p:cNvPr>
            <p:cNvGrpSpPr/>
            <p:nvPr/>
          </p:nvGrpSpPr>
          <p:grpSpPr>
            <a:xfrm>
              <a:off x="4648686" y="3076147"/>
              <a:ext cx="4405432" cy="1360629"/>
              <a:chOff x="4648686" y="3076147"/>
              <a:chExt cx="4405432" cy="1360629"/>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9A25DEC3-9C62-2924-6283-7ADC21F42706}"/>
                      </a:ext>
                    </a:extLst>
                  </p:cNvPr>
                  <p:cNvSpPr txBox="1"/>
                  <p:nvPr/>
                </p:nvSpPr>
                <p:spPr>
                  <a:xfrm>
                    <a:off x="7078513" y="3076147"/>
                    <a:ext cx="1975605" cy="136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400" i="1">
                                  <a:latin typeface="Cambria Math" panose="02040503050406030204" pitchFamily="18" charset="0"/>
                                </a:rPr>
                              </m:ctrlPr>
                            </m:dPr>
                            <m:e>
                              <m:m>
                                <m:mPr>
                                  <m:mcs>
                                    <m:mc>
                                      <m:mcPr>
                                        <m:count m:val="2"/>
                                        <m:mcJc m:val="center"/>
                                      </m:mcPr>
                                    </m:mc>
                                  </m:mcs>
                                  <m:ctrlPr>
                                    <a:rPr kumimoji="1" lang="en-US" altLang="zh-CN" sz="2400" i="1">
                                      <a:latin typeface="Cambria Math" panose="02040503050406030204" pitchFamily="18" charset="0"/>
                                    </a:rPr>
                                  </m:ctrlPr>
                                </m:mP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
                            </m:e>
                          </m:d>
                        </m:oMath>
                      </m:oMathPara>
                    </a14:m>
                    <a:endParaRPr kumimoji="1" lang="zh-CN" altLang="en-US" sz="1801" dirty="0"/>
                  </a:p>
                </p:txBody>
              </p:sp>
            </mc:Choice>
            <mc:Fallback xmlns="">
              <p:sp>
                <p:nvSpPr>
                  <p:cNvPr id="53" name="文本框 52">
                    <a:extLst>
                      <a:ext uri="{FF2B5EF4-FFF2-40B4-BE49-F238E27FC236}">
                        <a16:creationId xmlns:a16="http://schemas.microsoft.com/office/drawing/2014/main" id="{9A25DEC3-9C62-2924-6283-7ADC21F42706}"/>
                      </a:ext>
                    </a:extLst>
                  </p:cNvPr>
                  <p:cNvSpPr txBox="1">
                    <a:spLocks noRot="1" noChangeAspect="1" noMove="1" noResize="1" noEditPoints="1" noAdjustHandles="1" noChangeArrowheads="1" noChangeShapeType="1" noTextEdit="1"/>
                  </p:cNvSpPr>
                  <p:nvPr/>
                </p:nvSpPr>
                <p:spPr>
                  <a:xfrm>
                    <a:off x="7078513" y="3076147"/>
                    <a:ext cx="1975605" cy="136062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5D0E24AB-3AAE-92BA-A4D4-9DBD1C33CB37}"/>
                      </a:ext>
                    </a:extLst>
                  </p:cNvPr>
                  <p:cNvSpPr txBox="1"/>
                  <p:nvPr/>
                </p:nvSpPr>
                <p:spPr>
                  <a:xfrm>
                    <a:off x="4648686" y="3587434"/>
                    <a:ext cx="25327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4" name="文本框 53">
                    <a:extLst>
                      <a:ext uri="{FF2B5EF4-FFF2-40B4-BE49-F238E27FC236}">
                        <a16:creationId xmlns:a16="http://schemas.microsoft.com/office/drawing/2014/main" id="{5D0E24AB-3AAE-92BA-A4D4-9DBD1C33CB37}"/>
                      </a:ext>
                    </a:extLst>
                  </p:cNvPr>
                  <p:cNvSpPr txBox="1">
                    <a:spLocks noRot="1" noChangeAspect="1" noMove="1" noResize="1" noEditPoints="1" noAdjustHandles="1" noChangeArrowheads="1" noChangeShapeType="1" noTextEdit="1"/>
                  </p:cNvSpPr>
                  <p:nvPr/>
                </p:nvSpPr>
                <p:spPr>
                  <a:xfrm>
                    <a:off x="4648686" y="3587434"/>
                    <a:ext cx="253274" cy="307777"/>
                  </a:xfrm>
                  <a:prstGeom prst="rect">
                    <a:avLst/>
                  </a:prstGeom>
                  <a:blipFill>
                    <a:blip r:embed="rId9"/>
                    <a:stretch>
                      <a:fillRect l="-14634" r="-17073" b="-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EF760382-64F8-9208-3A7C-266BB64AD251}"/>
                      </a:ext>
                    </a:extLst>
                  </p:cNvPr>
                  <p:cNvSpPr txBox="1"/>
                  <p:nvPr/>
                </p:nvSpPr>
                <p:spPr>
                  <a:xfrm>
                    <a:off x="6524482" y="3572019"/>
                    <a:ext cx="25327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5" name="文本框 54">
                    <a:extLst>
                      <a:ext uri="{FF2B5EF4-FFF2-40B4-BE49-F238E27FC236}">
                        <a16:creationId xmlns:a16="http://schemas.microsoft.com/office/drawing/2014/main" id="{EF760382-64F8-9208-3A7C-266BB64AD251}"/>
                      </a:ext>
                    </a:extLst>
                  </p:cNvPr>
                  <p:cNvSpPr txBox="1">
                    <a:spLocks noRot="1" noChangeAspect="1" noMove="1" noResize="1" noEditPoints="1" noAdjustHandles="1" noChangeArrowheads="1" noChangeShapeType="1" noTextEdit="1"/>
                  </p:cNvSpPr>
                  <p:nvPr/>
                </p:nvSpPr>
                <p:spPr>
                  <a:xfrm>
                    <a:off x="6524482" y="3572019"/>
                    <a:ext cx="253275" cy="307777"/>
                  </a:xfrm>
                  <a:prstGeom prst="rect">
                    <a:avLst/>
                  </a:prstGeom>
                  <a:blipFill>
                    <a:blip r:embed="rId10"/>
                    <a:stretch>
                      <a:fillRect l="-9524" r="-9524"/>
                    </a:stretch>
                  </a:blipFill>
                </p:spPr>
                <p:txBody>
                  <a:bodyPr/>
                  <a:lstStyle/>
                  <a:p>
                    <a:r>
                      <a:rPr lang="zh-CN" altLang="en-US">
                        <a:noFill/>
                      </a:rPr>
                      <a:t> </a:t>
                    </a:r>
                  </a:p>
                </p:txBody>
              </p:sp>
            </mc:Fallback>
          </mc:AlternateContent>
        </p:grpSp>
      </p:grpSp>
      <p:sp>
        <p:nvSpPr>
          <p:cNvPr id="56" name="文本框 55">
            <a:extLst>
              <a:ext uri="{FF2B5EF4-FFF2-40B4-BE49-F238E27FC236}">
                <a16:creationId xmlns:a16="http://schemas.microsoft.com/office/drawing/2014/main" id="{91CC0822-8E34-7825-E517-4AA5040D201C}"/>
              </a:ext>
            </a:extLst>
          </p:cNvPr>
          <p:cNvSpPr txBox="1"/>
          <p:nvPr/>
        </p:nvSpPr>
        <p:spPr>
          <a:xfrm>
            <a:off x="-220887" y="2114501"/>
            <a:ext cx="3468323" cy="338554"/>
          </a:xfrm>
          <a:prstGeom prst="rect">
            <a:avLst/>
          </a:prstGeom>
          <a:noFill/>
        </p:spPr>
        <p:txBody>
          <a:bodyPr wrap="square">
            <a:spAutoFit/>
          </a:bodyPr>
          <a:lstStyle/>
          <a:p>
            <a:pPr algn="ctr"/>
            <a:r>
              <a:rPr lang="zh-CN" altLang="en-US" sz="1600" b="1">
                <a:solidFill>
                  <a:schemeClr val="accent6">
                    <a:lumMod val="50000"/>
                  </a:schemeClr>
                </a:solidFill>
                <a:latin typeface="微软雅黑" panose="020B0503020204020204" pitchFamily="34" charset="-122"/>
                <a:ea typeface="微软雅黑" panose="020B0503020204020204" pitchFamily="34" charset="-122"/>
              </a:rPr>
              <a:t>不同关系共享</a:t>
            </a:r>
          </a:p>
        </p:txBody>
      </p:sp>
      <p:sp>
        <p:nvSpPr>
          <p:cNvPr id="57" name="文本框 56">
            <a:extLst>
              <a:ext uri="{FF2B5EF4-FFF2-40B4-BE49-F238E27FC236}">
                <a16:creationId xmlns:a16="http://schemas.microsoft.com/office/drawing/2014/main" id="{8163E981-56E2-4D86-EF7D-C87537CA47EF}"/>
              </a:ext>
            </a:extLst>
          </p:cNvPr>
          <p:cNvSpPr txBox="1"/>
          <p:nvPr/>
        </p:nvSpPr>
        <p:spPr>
          <a:xfrm>
            <a:off x="-220887" y="2835786"/>
            <a:ext cx="3468323"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捕捉共同特征</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提高泛化能力</a:t>
            </a:r>
          </a:p>
        </p:txBody>
      </p:sp>
    </p:spTree>
    <p:extLst>
      <p:ext uri="{BB962C8B-B14F-4D97-AF65-F5344CB8AC3E}">
        <p14:creationId xmlns:p14="http://schemas.microsoft.com/office/powerpoint/2010/main" val="2826206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5564144" cy="605909"/>
          </a:xfrm>
        </p:spPr>
        <p:txBody>
          <a:bodyPr wrap="square"/>
          <a:lstStyle/>
          <a:p>
            <a:r>
              <a:rPr lang="en-US" altLang="zh-CN"/>
              <a:t>NATLP</a:t>
            </a:r>
            <a:r>
              <a:rPr lang="zh-CN" altLang="en-US"/>
              <a:t>：邻域</a:t>
            </a:r>
            <a:r>
              <a:rPr lang="en-US" altLang="zh-CN"/>
              <a:t>Transformer</a:t>
            </a:r>
            <a:r>
              <a:rPr lang="zh-CN" altLang="en-US"/>
              <a:t>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11</a:t>
            </a:fld>
            <a:endParaRPr lang="zh-CN" altLang="en-US"/>
          </a:p>
        </p:txBody>
      </p:sp>
      <p:pic>
        <p:nvPicPr>
          <p:cNvPr id="80" name="图形 79">
            <a:extLst>
              <a:ext uri="{FF2B5EF4-FFF2-40B4-BE49-F238E27FC236}">
                <a16:creationId xmlns:a16="http://schemas.microsoft.com/office/drawing/2014/main" id="{6DCC0A8B-45C4-7003-85A1-F5A73834F8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489" y="4149080"/>
            <a:ext cx="2120176" cy="1584176"/>
          </a:xfrm>
          <a:prstGeom prst="rect">
            <a:avLst/>
          </a:prstGeom>
        </p:spPr>
      </p:pic>
      <p:pic>
        <p:nvPicPr>
          <p:cNvPr id="82" name="图形 81">
            <a:extLst>
              <a:ext uri="{FF2B5EF4-FFF2-40B4-BE49-F238E27FC236}">
                <a16:creationId xmlns:a16="http://schemas.microsoft.com/office/drawing/2014/main" id="{B9BE501C-310A-C373-CE1A-87213A3EE2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0016" y="1038929"/>
            <a:ext cx="4896542" cy="2772495"/>
          </a:xfrm>
          <a:prstGeom prst="rect">
            <a:avLst/>
          </a:prstGeom>
        </p:spPr>
      </p:pic>
      <p:sp>
        <p:nvSpPr>
          <p:cNvPr id="83" name="矩形: 圆角 82">
            <a:extLst>
              <a:ext uri="{FF2B5EF4-FFF2-40B4-BE49-F238E27FC236}">
                <a16:creationId xmlns:a16="http://schemas.microsoft.com/office/drawing/2014/main" id="{3629B5E8-ABDD-8A73-AB4A-02C3681DB763}"/>
              </a:ext>
            </a:extLst>
          </p:cNvPr>
          <p:cNvSpPr/>
          <p:nvPr/>
        </p:nvSpPr>
        <p:spPr>
          <a:xfrm>
            <a:off x="992142" y="1536679"/>
            <a:ext cx="1728192"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图的性质</a:t>
            </a:r>
          </a:p>
        </p:txBody>
      </p:sp>
      <p:sp>
        <p:nvSpPr>
          <p:cNvPr id="84" name="文本框 83">
            <a:extLst>
              <a:ext uri="{FF2B5EF4-FFF2-40B4-BE49-F238E27FC236}">
                <a16:creationId xmlns:a16="http://schemas.microsoft.com/office/drawing/2014/main" id="{375713CE-8038-7277-52CA-F78D26E7E30E}"/>
              </a:ext>
            </a:extLst>
          </p:cNvPr>
          <p:cNvSpPr txBox="1"/>
          <p:nvPr/>
        </p:nvSpPr>
        <p:spPr>
          <a:xfrm>
            <a:off x="506338" y="2425177"/>
            <a:ext cx="2699799"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非欧几里得结构</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节点之间没有明确顺序关系</a:t>
            </a:r>
          </a:p>
        </p:txBody>
      </p:sp>
      <p:cxnSp>
        <p:nvCxnSpPr>
          <p:cNvPr id="85" name="直接连接符 84">
            <a:extLst>
              <a:ext uri="{FF2B5EF4-FFF2-40B4-BE49-F238E27FC236}">
                <a16:creationId xmlns:a16="http://schemas.microsoft.com/office/drawing/2014/main" id="{97848899-514A-C2C6-883A-6F902A51D2EF}"/>
              </a:ext>
            </a:extLst>
          </p:cNvPr>
          <p:cNvCxnSpPr>
            <a:cxnSpLocks/>
          </p:cNvCxnSpPr>
          <p:nvPr/>
        </p:nvCxnSpPr>
        <p:spPr>
          <a:xfrm flipH="1">
            <a:off x="3989181" y="1205508"/>
            <a:ext cx="10005" cy="2658545"/>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6DD25C41-C384-6A4D-7B5C-1087365E8552}"/>
              </a:ext>
            </a:extLst>
          </p:cNvPr>
          <p:cNvSpPr txBox="1"/>
          <p:nvPr/>
        </p:nvSpPr>
        <p:spPr>
          <a:xfrm>
            <a:off x="119336" y="3525499"/>
            <a:ext cx="3473801" cy="338554"/>
          </a:xfrm>
          <a:prstGeom prst="rect">
            <a:avLst/>
          </a:prstGeom>
          <a:noFill/>
        </p:spPr>
        <p:txBody>
          <a:bodyPr wrap="square">
            <a:spAutoFit/>
          </a:bodyPr>
          <a:lstStyle/>
          <a:p>
            <a:pPr algn="ctr"/>
            <a:r>
              <a:rPr lang="en-US" altLang="zh-CN" sz="1600" b="1">
                <a:solidFill>
                  <a:srgbClr val="C00000"/>
                </a:solidFill>
                <a:latin typeface="微软雅黑" panose="020B0503020204020204" pitchFamily="34" charset="-122"/>
                <a:ea typeface="微软雅黑" panose="020B0503020204020204" pitchFamily="34" charset="-122"/>
              </a:rPr>
              <a:t>Transformer</a:t>
            </a:r>
            <a:r>
              <a:rPr lang="zh-CN" altLang="en-US" sz="1600" b="1">
                <a:solidFill>
                  <a:srgbClr val="C00000"/>
                </a:solidFill>
                <a:latin typeface="微软雅黑" panose="020B0503020204020204" pitchFamily="34" charset="-122"/>
                <a:ea typeface="微软雅黑" panose="020B0503020204020204" pitchFamily="34" charset="-122"/>
              </a:rPr>
              <a:t>无法直接感知图结构</a:t>
            </a:r>
          </a:p>
        </p:txBody>
      </p:sp>
      <p:sp>
        <p:nvSpPr>
          <p:cNvPr id="91" name="矩形: 圆角 90">
            <a:extLst>
              <a:ext uri="{FF2B5EF4-FFF2-40B4-BE49-F238E27FC236}">
                <a16:creationId xmlns:a16="http://schemas.microsoft.com/office/drawing/2014/main" id="{6BAB03A0-8B14-9EE3-7634-30EB85920CAD}"/>
              </a:ext>
            </a:extLst>
          </p:cNvPr>
          <p:cNvSpPr/>
          <p:nvPr/>
        </p:nvSpPr>
        <p:spPr>
          <a:xfrm>
            <a:off x="4938131" y="4064164"/>
            <a:ext cx="6990518" cy="2591312"/>
          </a:xfrm>
          <a:prstGeom prst="roundRect">
            <a:avLst>
              <a:gd name="adj" fmla="val 8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圆角 92">
            <a:extLst>
              <a:ext uri="{FF2B5EF4-FFF2-40B4-BE49-F238E27FC236}">
                <a16:creationId xmlns:a16="http://schemas.microsoft.com/office/drawing/2014/main" id="{9D489C43-8F2B-1217-AFC9-A2D21481E181}"/>
              </a:ext>
            </a:extLst>
          </p:cNvPr>
          <p:cNvSpPr/>
          <p:nvPr/>
        </p:nvSpPr>
        <p:spPr>
          <a:xfrm>
            <a:off x="4478443" y="1018440"/>
            <a:ext cx="1468594" cy="51823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自注意力计算</a:t>
            </a:r>
            <a:endParaRPr lang="en-US" altLang="zh-CN" sz="1600">
              <a:solidFill>
                <a:schemeClr val="tx1"/>
              </a:solidFill>
              <a:latin typeface="微软雅黑" panose="020B0503020204020204" pitchFamily="34" charset="-122"/>
              <a:ea typeface="微软雅黑" panose="020B0503020204020204" pitchFamily="34" charset="-122"/>
            </a:endParaRPr>
          </a:p>
        </p:txBody>
      </p:sp>
      <p:pic>
        <p:nvPicPr>
          <p:cNvPr id="96" name="图片 95">
            <a:extLst>
              <a:ext uri="{FF2B5EF4-FFF2-40B4-BE49-F238E27FC236}">
                <a16:creationId xmlns:a16="http://schemas.microsoft.com/office/drawing/2014/main" id="{36545E6F-1D4F-BE74-ECBC-13340B0E120D}"/>
              </a:ext>
            </a:extLst>
          </p:cNvPr>
          <p:cNvPicPr>
            <a:picLocks noChangeAspect="1"/>
          </p:cNvPicPr>
          <p:nvPr/>
        </p:nvPicPr>
        <p:blipFill rotWithShape="1">
          <a:blip r:embed="rId7"/>
          <a:srcRect r="4914"/>
          <a:stretch/>
        </p:blipFill>
        <p:spPr>
          <a:xfrm>
            <a:off x="4964802" y="4283319"/>
            <a:ext cx="5883726" cy="1176603"/>
          </a:xfrm>
          <a:prstGeom prst="rect">
            <a:avLst/>
          </a:prstGeom>
        </p:spPr>
      </p:pic>
      <p:cxnSp>
        <p:nvCxnSpPr>
          <p:cNvPr id="102" name="直接连接符 101">
            <a:extLst>
              <a:ext uri="{FF2B5EF4-FFF2-40B4-BE49-F238E27FC236}">
                <a16:creationId xmlns:a16="http://schemas.microsoft.com/office/drawing/2014/main" id="{E9273A95-2C7C-5224-3CF2-3D84D4855141}"/>
              </a:ext>
            </a:extLst>
          </p:cNvPr>
          <p:cNvCxnSpPr>
            <a:cxnSpLocks/>
          </p:cNvCxnSpPr>
          <p:nvPr/>
        </p:nvCxnSpPr>
        <p:spPr>
          <a:xfrm>
            <a:off x="7629098" y="5285997"/>
            <a:ext cx="86409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ABF3F39A-B64B-E433-123F-C6F4AF0A2882}"/>
              </a:ext>
            </a:extLst>
          </p:cNvPr>
          <p:cNvCxnSpPr>
            <a:cxnSpLocks/>
          </p:cNvCxnSpPr>
          <p:nvPr/>
        </p:nvCxnSpPr>
        <p:spPr>
          <a:xfrm>
            <a:off x="8753098" y="5285997"/>
            <a:ext cx="204435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4CBE9A4D-C707-3D61-6D6E-117791724985}"/>
              </a:ext>
            </a:extLst>
          </p:cNvPr>
          <p:cNvSpPr txBox="1"/>
          <p:nvPr/>
        </p:nvSpPr>
        <p:spPr>
          <a:xfrm>
            <a:off x="5591020" y="5387585"/>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dirty="0">
                <a:solidFill>
                  <a:srgbClr val="C00000"/>
                </a:solidFill>
                <a:latin typeface="微软雅黑" panose="020B0503020204020204" pitchFamily="34" charset="-122"/>
                <a:ea typeface="微软雅黑" panose="020B0503020204020204" pitchFamily="34" charset="-122"/>
              </a:rPr>
              <a:t>基于节点间最短距离的偏置项</a:t>
            </a:r>
          </a:p>
        </p:txBody>
      </p:sp>
      <p:sp>
        <p:nvSpPr>
          <p:cNvPr id="108" name="文本框 107">
            <a:extLst>
              <a:ext uri="{FF2B5EF4-FFF2-40B4-BE49-F238E27FC236}">
                <a16:creationId xmlns:a16="http://schemas.microsoft.com/office/drawing/2014/main" id="{BC19B922-716A-273D-C26B-266D4BCCBDBE}"/>
              </a:ext>
            </a:extLst>
          </p:cNvPr>
          <p:cNvSpPr txBox="1"/>
          <p:nvPr/>
        </p:nvSpPr>
        <p:spPr>
          <a:xfrm>
            <a:off x="8721885" y="5387584"/>
            <a:ext cx="2918732"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145396"/>
                </a:solidFill>
                <a:latin typeface="微软雅黑" panose="020B0503020204020204" pitchFamily="34" charset="-122"/>
                <a:ea typeface="微软雅黑" panose="020B0503020204020204" pitchFamily="34" charset="-122"/>
              </a:rPr>
              <a:t>基于节点度数</a:t>
            </a:r>
            <a:r>
              <a:rPr lang="zh-CN" altLang="en-US" b="1" dirty="0">
                <a:solidFill>
                  <a:srgbClr val="145396"/>
                </a:solidFill>
                <a:latin typeface="微软雅黑" panose="020B0503020204020204" pitchFamily="34" charset="-122"/>
                <a:ea typeface="微软雅黑" panose="020B0503020204020204" pitchFamily="34" charset="-122"/>
              </a:rPr>
              <a:t>的偏置项</a:t>
            </a:r>
          </a:p>
        </p:txBody>
      </p:sp>
      <p:cxnSp>
        <p:nvCxnSpPr>
          <p:cNvPr id="110" name="直接连接符 109">
            <a:extLst>
              <a:ext uri="{FF2B5EF4-FFF2-40B4-BE49-F238E27FC236}">
                <a16:creationId xmlns:a16="http://schemas.microsoft.com/office/drawing/2014/main" id="{5E6A083F-35C9-0EBD-7B35-749EE12BCF49}"/>
              </a:ext>
            </a:extLst>
          </p:cNvPr>
          <p:cNvCxnSpPr/>
          <p:nvPr/>
        </p:nvCxnSpPr>
        <p:spPr>
          <a:xfrm>
            <a:off x="8058676" y="5285997"/>
            <a:ext cx="0" cy="1739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7C97BE05-8E24-48A9-AC18-EF34F5BA96ED}"/>
              </a:ext>
            </a:extLst>
          </p:cNvPr>
          <p:cNvCxnSpPr>
            <a:cxnSpLocks/>
          </p:cNvCxnSpPr>
          <p:nvPr/>
        </p:nvCxnSpPr>
        <p:spPr>
          <a:xfrm>
            <a:off x="9775274" y="5285997"/>
            <a:ext cx="0" cy="17392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274E4C42-43B1-CD82-DE50-D61813894A94}"/>
              </a:ext>
            </a:extLst>
          </p:cNvPr>
          <p:cNvSpPr txBox="1"/>
          <p:nvPr/>
        </p:nvSpPr>
        <p:spPr>
          <a:xfrm>
            <a:off x="5591020" y="5788983"/>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C00000"/>
                </a:solidFill>
                <a:latin typeface="微软雅黑" panose="020B0503020204020204" pitchFamily="34" charset="-122"/>
                <a:ea typeface="微软雅黑" panose="020B0503020204020204" pitchFamily="34" charset="-122"/>
              </a:rPr>
              <a:t>更关注近距离的实体</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1" name="文本框 120">
            <a:extLst>
              <a:ext uri="{FF2B5EF4-FFF2-40B4-BE49-F238E27FC236}">
                <a16:creationId xmlns:a16="http://schemas.microsoft.com/office/drawing/2014/main" id="{9B7604FA-1A1A-72AF-71EE-4589A310CEA0}"/>
              </a:ext>
            </a:extLst>
          </p:cNvPr>
          <p:cNvSpPr txBox="1"/>
          <p:nvPr/>
        </p:nvSpPr>
        <p:spPr>
          <a:xfrm>
            <a:off x="8721884" y="5791769"/>
            <a:ext cx="3134755"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dirty="0">
                <a:solidFill>
                  <a:srgbClr val="145396"/>
                </a:solidFill>
                <a:latin typeface="微软雅黑" panose="020B0503020204020204" pitchFamily="34" charset="-122"/>
                <a:ea typeface="微软雅黑" panose="020B0503020204020204" pitchFamily="34" charset="-122"/>
              </a:rPr>
              <a:t>度数越高，值越高</a:t>
            </a:r>
          </a:p>
        </p:txBody>
      </p:sp>
      <p:pic>
        <p:nvPicPr>
          <p:cNvPr id="122" name="图片 121">
            <a:extLst>
              <a:ext uri="{FF2B5EF4-FFF2-40B4-BE49-F238E27FC236}">
                <a16:creationId xmlns:a16="http://schemas.microsoft.com/office/drawing/2014/main" id="{DF9141FE-5CD0-9BDA-98FF-913F275A1D59}"/>
              </a:ext>
            </a:extLst>
          </p:cNvPr>
          <p:cNvPicPr>
            <a:picLocks noChangeAspect="1"/>
          </p:cNvPicPr>
          <p:nvPr/>
        </p:nvPicPr>
        <p:blipFill>
          <a:blip r:embed="rId8"/>
          <a:stretch>
            <a:fillRect/>
          </a:stretch>
        </p:blipFill>
        <p:spPr>
          <a:xfrm>
            <a:off x="4478443" y="1484784"/>
            <a:ext cx="1473542" cy="1812457"/>
          </a:xfrm>
          <a:prstGeom prst="rect">
            <a:avLst/>
          </a:prstGeom>
          <a:ln>
            <a:solidFill>
              <a:schemeClr val="tx1"/>
            </a:solidFill>
          </a:ln>
        </p:spPr>
      </p:pic>
      <p:cxnSp>
        <p:nvCxnSpPr>
          <p:cNvPr id="124" name="直接箭头连接符 123">
            <a:extLst>
              <a:ext uri="{FF2B5EF4-FFF2-40B4-BE49-F238E27FC236}">
                <a16:creationId xmlns:a16="http://schemas.microsoft.com/office/drawing/2014/main" id="{41EAF8F9-5D97-B3A8-B1E7-746C29B03E5A}"/>
              </a:ext>
            </a:extLst>
          </p:cNvPr>
          <p:cNvCxnSpPr>
            <a:cxnSpLocks/>
            <a:stCxn id="122" idx="2"/>
          </p:cNvCxnSpPr>
          <p:nvPr/>
        </p:nvCxnSpPr>
        <p:spPr>
          <a:xfrm>
            <a:off x="5215214" y="3297241"/>
            <a:ext cx="0" cy="7669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377C61F4-599D-DD30-A7A3-FFF71CA2207B}"/>
              </a:ext>
            </a:extLst>
          </p:cNvPr>
          <p:cNvCxnSpPr>
            <a:cxnSpLocks/>
          </p:cNvCxnSpPr>
          <p:nvPr/>
        </p:nvCxnSpPr>
        <p:spPr>
          <a:xfrm flipH="1">
            <a:off x="5951983" y="2428914"/>
            <a:ext cx="28803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39" name="图形 138">
            <a:extLst>
              <a:ext uri="{FF2B5EF4-FFF2-40B4-BE49-F238E27FC236}">
                <a16:creationId xmlns:a16="http://schemas.microsoft.com/office/drawing/2014/main" id="{ED5439D0-40D2-2F04-8883-2A5E9ECF0F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49059" y="4430818"/>
            <a:ext cx="913742" cy="913742"/>
          </a:xfrm>
          <a:prstGeom prst="rect">
            <a:avLst/>
          </a:prstGeom>
        </p:spPr>
      </p:pic>
      <p:sp>
        <p:nvSpPr>
          <p:cNvPr id="140" name="文本框 139">
            <a:extLst>
              <a:ext uri="{FF2B5EF4-FFF2-40B4-BE49-F238E27FC236}">
                <a16:creationId xmlns:a16="http://schemas.microsoft.com/office/drawing/2014/main" id="{BCF19956-88C9-A6DF-3E36-76FE31DFFF4F}"/>
              </a:ext>
            </a:extLst>
          </p:cNvPr>
          <p:cNvSpPr txBox="1"/>
          <p:nvPr/>
        </p:nvSpPr>
        <p:spPr>
          <a:xfrm>
            <a:off x="3459687" y="5380664"/>
            <a:ext cx="1050166" cy="625171"/>
          </a:xfrm>
          <a:prstGeom prst="rect">
            <a:avLst/>
          </a:prstGeom>
          <a:noFill/>
        </p:spPr>
        <p:txBody>
          <a:bodyPr wrap="square" rtlCol="0">
            <a:spAutoFit/>
          </a:bodyPr>
          <a:lstStyle/>
          <a:p>
            <a:pPr algn="ctr">
              <a:lnSpc>
                <a:spcPct val="130000"/>
              </a:lnSpc>
            </a:pPr>
            <a:r>
              <a:rPr lang="zh-CN" altLang="en-US" sz="1400">
                <a:latin typeface="微软雅黑" panose="020B0503020204020204" pitchFamily="34" charset="-122"/>
                <a:ea typeface="微软雅黑" panose="020B0503020204020204" pitchFamily="34" charset="-122"/>
              </a:rPr>
              <a:t>最短距离</a:t>
            </a:r>
            <a:endParaRPr lang="en-US" altLang="zh-CN" sz="1400">
              <a:latin typeface="微软雅黑" panose="020B0503020204020204" pitchFamily="34" charset="-122"/>
              <a:ea typeface="微软雅黑" panose="020B0503020204020204" pitchFamily="34" charset="-122"/>
            </a:endParaRPr>
          </a:p>
          <a:p>
            <a:pPr algn="ctr">
              <a:lnSpc>
                <a:spcPct val="130000"/>
              </a:lnSpc>
            </a:pPr>
            <a:r>
              <a:rPr lang="zh-CN" altLang="en-US" sz="1400">
                <a:latin typeface="微软雅黑" panose="020B0503020204020204" pitchFamily="34" charset="-122"/>
                <a:ea typeface="微软雅黑" panose="020B0503020204020204" pitchFamily="34" charset="-122"/>
              </a:rPr>
              <a:t>节点度数</a:t>
            </a:r>
            <a:endParaRPr lang="zh-CN" altLang="en-US" sz="1400" dirty="0">
              <a:latin typeface="微软雅黑" panose="020B0503020204020204" pitchFamily="34" charset="-122"/>
              <a:ea typeface="微软雅黑" panose="020B0503020204020204" pitchFamily="34" charset="-122"/>
            </a:endParaRPr>
          </a:p>
        </p:txBody>
      </p:sp>
      <p:sp>
        <p:nvSpPr>
          <p:cNvPr id="142" name="文本框 141">
            <a:extLst>
              <a:ext uri="{FF2B5EF4-FFF2-40B4-BE49-F238E27FC236}">
                <a16:creationId xmlns:a16="http://schemas.microsoft.com/office/drawing/2014/main" id="{C46F17D1-884D-B395-02A2-488C8AE4882F}"/>
              </a:ext>
            </a:extLst>
          </p:cNvPr>
          <p:cNvSpPr txBox="1"/>
          <p:nvPr/>
        </p:nvSpPr>
        <p:spPr>
          <a:xfrm>
            <a:off x="3459687" y="4019979"/>
            <a:ext cx="1050166" cy="345094"/>
          </a:xfrm>
          <a:prstGeom prst="rect">
            <a:avLst/>
          </a:prstGeom>
          <a:noFill/>
        </p:spPr>
        <p:txBody>
          <a:bodyPr wrap="square" rtlCol="0">
            <a:spAutoFit/>
          </a:bodyPr>
          <a:lstStyle/>
          <a:p>
            <a:pPr algn="ctr">
              <a:lnSpc>
                <a:spcPct val="130000"/>
              </a:lnSpc>
            </a:pPr>
            <a:r>
              <a:rPr lang="zh-CN" altLang="en-US" sz="1400">
                <a:latin typeface="微软雅黑" panose="020B0503020204020204" pitchFamily="34" charset="-122"/>
                <a:ea typeface="微软雅黑" panose="020B0503020204020204" pitchFamily="34" charset="-122"/>
              </a:rPr>
              <a:t>结构信息</a:t>
            </a:r>
            <a:endParaRPr lang="zh-CN" altLang="en-US" sz="1400" dirty="0">
              <a:latin typeface="微软雅黑" panose="020B0503020204020204" pitchFamily="34" charset="-122"/>
              <a:ea typeface="微软雅黑" panose="020B0503020204020204" pitchFamily="34" charset="-122"/>
            </a:endParaRPr>
          </a:p>
        </p:txBody>
      </p:sp>
      <p:cxnSp>
        <p:nvCxnSpPr>
          <p:cNvPr id="144" name="直接箭头连接符 143">
            <a:extLst>
              <a:ext uri="{FF2B5EF4-FFF2-40B4-BE49-F238E27FC236}">
                <a16:creationId xmlns:a16="http://schemas.microsoft.com/office/drawing/2014/main" id="{E6BA3872-B5F9-E814-ECF6-24D4F9A35E65}"/>
              </a:ext>
            </a:extLst>
          </p:cNvPr>
          <p:cNvCxnSpPr/>
          <p:nvPr/>
        </p:nvCxnSpPr>
        <p:spPr>
          <a:xfrm>
            <a:off x="2999656" y="4887689"/>
            <a:ext cx="4600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F38F40BD-0CE8-A9E8-56D7-30E1F24981AB}"/>
              </a:ext>
            </a:extLst>
          </p:cNvPr>
          <p:cNvCxnSpPr/>
          <p:nvPr/>
        </p:nvCxnSpPr>
        <p:spPr>
          <a:xfrm>
            <a:off x="4509853" y="4887689"/>
            <a:ext cx="36201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F8749AE3-333F-4FFB-E0B5-85C5642531BC}"/>
              </a:ext>
            </a:extLst>
          </p:cNvPr>
          <p:cNvSpPr/>
          <p:nvPr/>
        </p:nvSpPr>
        <p:spPr>
          <a:xfrm>
            <a:off x="7141317" y="656323"/>
            <a:ext cx="2736304" cy="1152128"/>
          </a:xfrm>
          <a:prstGeom prst="rect">
            <a:avLst/>
          </a:prstGeom>
          <a:noFill/>
          <a:ln w="28575">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8A423AF-B1C0-DD40-DE55-8C7D9D7EA3DF}"/>
              </a:ext>
            </a:extLst>
          </p:cNvPr>
          <p:cNvSpPr txBox="1"/>
          <p:nvPr/>
        </p:nvSpPr>
        <p:spPr>
          <a:xfrm>
            <a:off x="6093177" y="694202"/>
            <a:ext cx="3473801" cy="338554"/>
          </a:xfrm>
          <a:prstGeom prst="rect">
            <a:avLst/>
          </a:prstGeom>
          <a:noFill/>
        </p:spPr>
        <p:txBody>
          <a:bodyPr wrap="square">
            <a:spAutoFit/>
          </a:bodyPr>
          <a:lstStyle/>
          <a:p>
            <a:pPr algn="ctr"/>
            <a:r>
              <a:rPr lang="zh-CN" altLang="en-US" sz="1600" b="1">
                <a:solidFill>
                  <a:srgbClr val="C00000"/>
                </a:solidFill>
                <a:latin typeface="微软雅黑" panose="020B0503020204020204" pitchFamily="34" charset="-122"/>
                <a:ea typeface="微软雅黑" panose="020B0503020204020204" pitchFamily="34" charset="-122"/>
              </a:rPr>
              <a:t>解码器部分</a:t>
            </a:r>
          </a:p>
        </p:txBody>
      </p:sp>
      <p:sp>
        <p:nvSpPr>
          <p:cNvPr id="6" name="文本框 5">
            <a:extLst>
              <a:ext uri="{FF2B5EF4-FFF2-40B4-BE49-F238E27FC236}">
                <a16:creationId xmlns:a16="http://schemas.microsoft.com/office/drawing/2014/main" id="{4B890437-0231-7875-8EC1-F98F55F420A5}"/>
              </a:ext>
            </a:extLst>
          </p:cNvPr>
          <p:cNvSpPr txBox="1"/>
          <p:nvPr/>
        </p:nvSpPr>
        <p:spPr>
          <a:xfrm>
            <a:off x="5591020" y="6190381"/>
            <a:ext cx="3478471" cy="406971"/>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C00000"/>
                </a:solidFill>
                <a:latin typeface="微软雅黑" panose="020B0503020204020204" pitchFamily="34" charset="-122"/>
                <a:ea typeface="微软雅黑" panose="020B0503020204020204" pitchFamily="34" charset="-122"/>
              </a:rPr>
              <a:t>节点越近，注意力越高</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6683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12</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
        <p:nvSpPr>
          <p:cNvPr id="2" name="矩形: 圆角 1">
            <a:extLst>
              <a:ext uri="{FF2B5EF4-FFF2-40B4-BE49-F238E27FC236}">
                <a16:creationId xmlns:a16="http://schemas.microsoft.com/office/drawing/2014/main" id="{F3FC812C-11AE-D361-B484-D6317FF157A7}"/>
              </a:ext>
            </a:extLst>
          </p:cNvPr>
          <p:cNvSpPr/>
          <p:nvPr/>
        </p:nvSpPr>
        <p:spPr>
          <a:xfrm>
            <a:off x="306831" y="1988840"/>
            <a:ext cx="2817239"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FB15k-237</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WN18RR</a:t>
            </a:r>
            <a:endParaRPr lang="zh-CN" altLang="en-US" b="1">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4779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：整体实验结果</a:t>
            </a:r>
          </a:p>
        </p:txBody>
      </p:sp>
      <p:grpSp>
        <p:nvGrpSpPr>
          <p:cNvPr id="18" name="组合 17">
            <a:extLst>
              <a:ext uri="{FF2B5EF4-FFF2-40B4-BE49-F238E27FC236}">
                <a16:creationId xmlns:a16="http://schemas.microsoft.com/office/drawing/2014/main" id="{4C643C93-FF7B-2B89-D544-4E2BAE5C2E05}"/>
              </a:ext>
            </a:extLst>
          </p:cNvPr>
          <p:cNvGrpSpPr/>
          <p:nvPr/>
        </p:nvGrpSpPr>
        <p:grpSpPr>
          <a:xfrm>
            <a:off x="-96688" y="1014347"/>
            <a:ext cx="9329596" cy="5829157"/>
            <a:chOff x="47328" y="1014347"/>
            <a:chExt cx="9329596" cy="5829157"/>
          </a:xfrm>
        </p:grpSpPr>
        <p:pic>
          <p:nvPicPr>
            <p:cNvPr id="5" name="图片 4">
              <a:extLst>
                <a:ext uri="{FF2B5EF4-FFF2-40B4-BE49-F238E27FC236}">
                  <a16:creationId xmlns:a16="http://schemas.microsoft.com/office/drawing/2014/main" id="{5272066F-50B9-1371-951E-80D8A819C0F6}"/>
                </a:ext>
              </a:extLst>
            </p:cNvPr>
            <p:cNvPicPr>
              <a:picLocks noChangeAspect="1"/>
            </p:cNvPicPr>
            <p:nvPr/>
          </p:nvPicPr>
          <p:blipFill>
            <a:blip r:embed="rId3"/>
            <a:stretch>
              <a:fillRect/>
            </a:stretch>
          </p:blipFill>
          <p:spPr>
            <a:xfrm>
              <a:off x="1336708" y="1014347"/>
              <a:ext cx="8040216" cy="5829157"/>
            </a:xfrm>
            <a:prstGeom prst="rect">
              <a:avLst/>
            </a:prstGeom>
          </p:spPr>
        </p:pic>
        <p:sp>
          <p:nvSpPr>
            <p:cNvPr id="6" name="TextBox 13">
              <a:extLst>
                <a:ext uri="{FF2B5EF4-FFF2-40B4-BE49-F238E27FC236}">
                  <a16:creationId xmlns:a16="http://schemas.microsoft.com/office/drawing/2014/main" id="{3AEA1E2F-B192-1BEA-FD5D-8E5F5157C4B4}"/>
                </a:ext>
              </a:extLst>
            </p:cNvPr>
            <p:cNvSpPr txBox="1"/>
            <p:nvPr/>
          </p:nvSpPr>
          <p:spPr>
            <a:xfrm>
              <a:off x="163478" y="5101934"/>
              <a:ext cx="1159292" cy="369332"/>
            </a:xfrm>
            <a:prstGeom prst="rect">
              <a:avLst/>
            </a:prstGeom>
            <a:noFill/>
          </p:spPr>
          <p:txBody>
            <a:bodyPr wrap="none" rtlCol="0">
              <a:spAutoFit/>
            </a:bodyPr>
            <a:lstStyle/>
            <a:p>
              <a:pPr algn="l"/>
              <a:r>
                <a:rPr lang="en-CN" b="1" dirty="0">
                  <a:solidFill>
                    <a:srgbClr val="1D487F"/>
                  </a:solidFill>
                  <a:latin typeface="Times New Roman" panose="02020603050405020304" pitchFamily="18" charset="0"/>
                  <a:ea typeface="Microsoft YaHei" panose="020B0503020204020204" pitchFamily="34" charset="-122"/>
                </a:rPr>
                <a:t>基于</a:t>
              </a:r>
              <a:r>
                <a:rPr lang="en-US" altLang="zh-CN" b="1" dirty="0">
                  <a:solidFill>
                    <a:srgbClr val="1D487F"/>
                  </a:solidFill>
                  <a:latin typeface="Times New Roman" panose="02020603050405020304" pitchFamily="18" charset="0"/>
                  <a:ea typeface="Microsoft YaHei" panose="020B0503020204020204" pitchFamily="34" charset="-122"/>
                </a:rPr>
                <a:t>GNN</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7" name="TextBox 15">
              <a:extLst>
                <a:ext uri="{FF2B5EF4-FFF2-40B4-BE49-F238E27FC236}">
                  <a16:creationId xmlns:a16="http://schemas.microsoft.com/office/drawing/2014/main" id="{FB64B671-CBD9-F2BB-B9A8-77E6C34432B8}"/>
                </a:ext>
              </a:extLst>
            </p:cNvPr>
            <p:cNvSpPr txBox="1"/>
            <p:nvPr/>
          </p:nvSpPr>
          <p:spPr>
            <a:xfrm>
              <a:off x="214774" y="3696708"/>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基于卷积</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8" name="TextBox 16">
              <a:extLst>
                <a:ext uri="{FF2B5EF4-FFF2-40B4-BE49-F238E27FC236}">
                  <a16:creationId xmlns:a16="http://schemas.microsoft.com/office/drawing/2014/main" id="{506D3AC4-D728-89C5-2739-724B074D562A}"/>
                </a:ext>
              </a:extLst>
            </p:cNvPr>
            <p:cNvSpPr txBox="1"/>
            <p:nvPr/>
          </p:nvSpPr>
          <p:spPr>
            <a:xfrm>
              <a:off x="214774" y="2184904"/>
              <a:ext cx="1107996" cy="369332"/>
            </a:xfrm>
            <a:prstGeom prst="rect">
              <a:avLst/>
            </a:prstGeom>
            <a:noFill/>
          </p:spPr>
          <p:txBody>
            <a:bodyPr wrap="none" rtlCol="0">
              <a:spAutoFit/>
            </a:bodyPr>
            <a:lstStyle/>
            <a:p>
              <a:pPr algn="ctr"/>
              <a:r>
                <a:rPr lang="en-US" b="1">
                  <a:solidFill>
                    <a:srgbClr val="1D487F"/>
                  </a:solidFill>
                  <a:latin typeface="Times New Roman" panose="02020603050405020304" pitchFamily="18" charset="0"/>
                  <a:ea typeface="Microsoft YaHei" panose="020B0503020204020204" pitchFamily="34" charset="-122"/>
                </a:rPr>
                <a:t>翻译</a:t>
              </a:r>
              <a:r>
                <a:rPr lang="zh-CN" altLang="en-US" b="1">
                  <a:solidFill>
                    <a:srgbClr val="1D487F"/>
                  </a:solidFill>
                  <a:latin typeface="Times New Roman" panose="02020603050405020304" pitchFamily="18" charset="0"/>
                  <a:ea typeface="Microsoft YaHei" panose="020B0503020204020204" pitchFamily="34" charset="-122"/>
                </a:rPr>
                <a:t>模型</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9" name="TextBox 19">
              <a:extLst>
                <a:ext uri="{FF2B5EF4-FFF2-40B4-BE49-F238E27FC236}">
                  <a16:creationId xmlns:a16="http://schemas.microsoft.com/office/drawing/2014/main" id="{BC879F2E-DDEB-A828-16F8-13B9C0A176C2}"/>
                </a:ext>
              </a:extLst>
            </p:cNvPr>
            <p:cNvSpPr txBox="1"/>
            <p:nvPr/>
          </p:nvSpPr>
          <p:spPr>
            <a:xfrm>
              <a:off x="214774" y="2929090"/>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张量分解</a:t>
              </a:r>
              <a:endParaRPr lang="en-CN" b="1" dirty="0">
                <a:solidFill>
                  <a:srgbClr val="1D487F"/>
                </a:solidFill>
                <a:latin typeface="Times New Roman" panose="02020603050405020304" pitchFamily="18" charset="0"/>
                <a:ea typeface="Microsoft YaHei" panose="020B0503020204020204" pitchFamily="34" charset="-122"/>
              </a:endParaRPr>
            </a:p>
          </p:txBody>
        </p:sp>
        <p:cxnSp>
          <p:nvCxnSpPr>
            <p:cNvPr id="11" name="直接连接符 10">
              <a:extLst>
                <a:ext uri="{FF2B5EF4-FFF2-40B4-BE49-F238E27FC236}">
                  <a16:creationId xmlns:a16="http://schemas.microsoft.com/office/drawing/2014/main" id="{6AB3148B-BB75-BDB9-2277-DF0DF111B921}"/>
                </a:ext>
              </a:extLst>
            </p:cNvPr>
            <p:cNvCxnSpPr>
              <a:cxnSpLocks/>
            </p:cNvCxnSpPr>
            <p:nvPr/>
          </p:nvCxnSpPr>
          <p:spPr>
            <a:xfrm>
              <a:off x="47328" y="198884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5987436-9A39-98A9-3792-3475DFCF06E2}"/>
                </a:ext>
              </a:extLst>
            </p:cNvPr>
            <p:cNvCxnSpPr>
              <a:cxnSpLocks/>
            </p:cNvCxnSpPr>
            <p:nvPr/>
          </p:nvCxnSpPr>
          <p:spPr>
            <a:xfrm>
              <a:off x="47328" y="27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4EE401A-EC1B-186D-7961-099844EB9A38}"/>
                </a:ext>
              </a:extLst>
            </p:cNvPr>
            <p:cNvCxnSpPr>
              <a:cxnSpLocks/>
            </p:cNvCxnSpPr>
            <p:nvPr/>
          </p:nvCxnSpPr>
          <p:spPr>
            <a:xfrm>
              <a:off x="47328" y="3501008"/>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11DDB36-4AF4-7171-7DA8-E46ADCD6ED90}"/>
                </a:ext>
              </a:extLst>
            </p:cNvPr>
            <p:cNvCxnSpPr>
              <a:cxnSpLocks/>
            </p:cNvCxnSpPr>
            <p:nvPr/>
          </p:nvCxnSpPr>
          <p:spPr>
            <a:xfrm>
              <a:off x="47328" y="42480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DBBE9E8-7C56-283D-7578-6F95E8C96E88}"/>
                </a:ext>
              </a:extLst>
            </p:cNvPr>
            <p:cNvCxnSpPr>
              <a:cxnSpLocks/>
            </p:cNvCxnSpPr>
            <p:nvPr/>
          </p:nvCxnSpPr>
          <p:spPr>
            <a:xfrm>
              <a:off x="47328" y="63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EBD6669F-0CE7-D60A-3003-F79D0016201D}"/>
              </a:ext>
            </a:extLst>
          </p:cNvPr>
          <p:cNvSpPr txBox="1"/>
          <p:nvPr/>
        </p:nvSpPr>
        <p:spPr>
          <a:xfrm>
            <a:off x="9624392" y="2032027"/>
            <a:ext cx="2357871" cy="525657"/>
          </a:xfrm>
          <a:prstGeom prst="rect">
            <a:avLst/>
          </a:prstGeom>
          <a:noFill/>
        </p:spPr>
        <p:txBody>
          <a:bodyPr wrap="square" rtlCol="0">
            <a:spAutoFit/>
          </a:bodyPr>
          <a:lstStyle/>
          <a:p>
            <a:pPr algn="l">
              <a:lnSpc>
                <a:spcPct val="130000"/>
              </a:lnSpc>
            </a:pPr>
            <a:r>
              <a:rPr lang="zh-CN" altLang="en-US" sz="2400" b="1">
                <a:solidFill>
                  <a:schemeClr val="accent1">
                    <a:lumMod val="50000"/>
                  </a:schemeClr>
                </a:solidFill>
                <a:latin typeface="微软雅黑" panose="020B0503020204020204" pitchFamily="34" charset="-122"/>
                <a:ea typeface="微软雅黑" panose="020B0503020204020204" pitchFamily="34" charset="-122"/>
              </a:rPr>
              <a:t>总体性能优秀！</a:t>
            </a:r>
            <a:endParaRPr lang="en-US" altLang="zh-CN" sz="2400" b="1">
              <a:solidFill>
                <a:schemeClr val="accent1">
                  <a:lumMod val="50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D677ECB3-09D9-8628-8AAD-EFD3070FC82C}"/>
              </a:ext>
            </a:extLst>
          </p:cNvPr>
          <p:cNvSpPr txBox="1"/>
          <p:nvPr/>
        </p:nvSpPr>
        <p:spPr>
          <a:xfrm>
            <a:off x="9372364" y="4357723"/>
            <a:ext cx="2664296" cy="1857753"/>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相比于基于</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GNN</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的方法，性能提升可观</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Transformer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在知识图谱嵌入领域的潜力</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4344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2" name="矩形: 圆角 1">
            <a:extLst>
              <a:ext uri="{FF2B5EF4-FFF2-40B4-BE49-F238E27FC236}">
                <a16:creationId xmlns:a16="http://schemas.microsoft.com/office/drawing/2014/main" id="{B41C8990-453E-87D3-96DE-77DC4A2CD3AA}"/>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关系特定的邻居实体信息构造消融实验</a:t>
            </a:r>
          </a:p>
        </p:txBody>
      </p:sp>
      <p:pic>
        <p:nvPicPr>
          <p:cNvPr id="3" name="图片 2">
            <a:extLst>
              <a:ext uri="{FF2B5EF4-FFF2-40B4-BE49-F238E27FC236}">
                <a16:creationId xmlns:a16="http://schemas.microsoft.com/office/drawing/2014/main" id="{8610CFB5-2CB6-A842-9E2F-52EBDD44FFC1}"/>
              </a:ext>
            </a:extLst>
          </p:cNvPr>
          <p:cNvPicPr>
            <a:picLocks noChangeAspect="1"/>
          </p:cNvPicPr>
          <p:nvPr/>
        </p:nvPicPr>
        <p:blipFill>
          <a:blip r:embed="rId3"/>
          <a:stretch>
            <a:fillRect/>
          </a:stretch>
        </p:blipFill>
        <p:spPr>
          <a:xfrm>
            <a:off x="2135560" y="1853928"/>
            <a:ext cx="7920880" cy="3150143"/>
          </a:xfrm>
          <a:prstGeom prst="rect">
            <a:avLst/>
          </a:prstGeom>
        </p:spPr>
      </p:pic>
      <p:sp>
        <p:nvSpPr>
          <p:cNvPr id="10" name="文本框 9">
            <a:extLst>
              <a:ext uri="{FF2B5EF4-FFF2-40B4-BE49-F238E27FC236}">
                <a16:creationId xmlns:a16="http://schemas.microsoft.com/office/drawing/2014/main" id="{111846D6-6D30-88F9-A767-438E41510759}"/>
              </a:ext>
            </a:extLst>
          </p:cNvPr>
          <p:cNvSpPr txBox="1"/>
          <p:nvPr/>
        </p:nvSpPr>
        <p:spPr>
          <a:xfrm>
            <a:off x="1343472" y="5106406"/>
            <a:ext cx="5040560" cy="1497654"/>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消融参数生成网络</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两个数据集上模型性能明显下滑</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en-US" altLang="zh-CN">
                <a:solidFill>
                  <a:schemeClr val="tx1">
                    <a:lumMod val="75000"/>
                    <a:lumOff val="25000"/>
                  </a:schemeClr>
                </a:solidFill>
                <a:latin typeface="微软雅黑" panose="020B0503020204020204" pitchFamily="34" charset="-122"/>
                <a:ea typeface="微软雅黑" panose="020B0503020204020204" pitchFamily="34" charset="-122"/>
              </a:rPr>
              <a:t>FB15k-237 </a:t>
            </a: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数据集上的性能下降更为严重，由关系种类差异引起</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86B8593-63B2-EE30-C246-34FC57502FB6}"/>
              </a:ext>
            </a:extLst>
          </p:cNvPr>
          <p:cNvSpPr txBox="1"/>
          <p:nvPr/>
        </p:nvSpPr>
        <p:spPr>
          <a:xfrm>
            <a:off x="6744072" y="5112667"/>
            <a:ext cx="5040560" cy="1137556"/>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消融全局关系嵌入</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两个数据集上模型性能出现下降</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证明了捕捉关系之间共同特征的必要性</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10E934E0-47EB-CF7A-E3CD-70F8A899E946}"/>
              </a:ext>
            </a:extLst>
          </p:cNvPr>
          <p:cNvCxnSpPr>
            <a:cxnSpLocks/>
          </p:cNvCxnSpPr>
          <p:nvPr/>
        </p:nvCxnSpPr>
        <p:spPr>
          <a:xfrm>
            <a:off x="6312024" y="5157192"/>
            <a:ext cx="0" cy="154890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45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15</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邻域感知 </a:t>
            </a:r>
            <a:r>
              <a:rPr lang="en-US" altLang="zh-CN" b="1">
                <a:solidFill>
                  <a:schemeClr val="tx1"/>
                </a:solidFill>
                <a:latin typeface="微软雅黑" panose="020B0503020204020204" pitchFamily="34" charset="-122"/>
                <a:ea typeface="微软雅黑" panose="020B0503020204020204" pitchFamily="34" charset="-122"/>
              </a:rPr>
              <a:t>Transformer </a:t>
            </a:r>
            <a:r>
              <a:rPr lang="zh-CN" altLang="en-US" b="1">
                <a:solidFill>
                  <a:schemeClr val="tx1"/>
                </a:solidFill>
                <a:latin typeface="微软雅黑" panose="020B0503020204020204" pitchFamily="34" charset="-122"/>
                <a:ea typeface="微软雅黑" panose="020B0503020204020204" pitchFamily="34" charset="-122"/>
              </a:rPr>
              <a:t>模块消融实验</a:t>
            </a:r>
          </a:p>
        </p:txBody>
      </p:sp>
      <p:pic>
        <p:nvPicPr>
          <p:cNvPr id="5" name="图片 4">
            <a:extLst>
              <a:ext uri="{FF2B5EF4-FFF2-40B4-BE49-F238E27FC236}">
                <a16:creationId xmlns:a16="http://schemas.microsoft.com/office/drawing/2014/main" id="{6F2C8101-0AE5-3F24-CB29-C5F4576C351F}"/>
              </a:ext>
            </a:extLst>
          </p:cNvPr>
          <p:cNvPicPr>
            <a:picLocks noChangeAspect="1"/>
          </p:cNvPicPr>
          <p:nvPr/>
        </p:nvPicPr>
        <p:blipFill>
          <a:blip r:embed="rId3"/>
          <a:stretch>
            <a:fillRect/>
          </a:stretch>
        </p:blipFill>
        <p:spPr>
          <a:xfrm>
            <a:off x="1477773" y="1824768"/>
            <a:ext cx="8937049" cy="3990411"/>
          </a:xfrm>
          <a:prstGeom prst="rect">
            <a:avLst/>
          </a:prstGeom>
        </p:spPr>
      </p:pic>
      <p:sp>
        <p:nvSpPr>
          <p:cNvPr id="6" name="文本框 5">
            <a:extLst>
              <a:ext uri="{FF2B5EF4-FFF2-40B4-BE49-F238E27FC236}">
                <a16:creationId xmlns:a16="http://schemas.microsoft.com/office/drawing/2014/main" id="{620070DC-77C6-3DC9-936E-AF4E2747D47B}"/>
              </a:ext>
            </a:extLst>
          </p:cNvPr>
          <p:cNvSpPr txBox="1"/>
          <p:nvPr/>
        </p:nvSpPr>
        <p:spPr>
          <a:xfrm>
            <a:off x="1477773" y="5907243"/>
            <a:ext cx="8937049"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证明了图结构对于链路预测的作用</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4454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030533"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16</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423513" y="1196752"/>
            <a:ext cx="26567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rgbClr val="C00000"/>
                </a:solidFill>
                <a:latin typeface="微软雅黑" panose="020B0503020204020204" pitchFamily="34" charset="-122"/>
                <a:ea typeface="微软雅黑" panose="020B0503020204020204" pitchFamily="34" charset="-122"/>
              </a:rPr>
              <a:t>NATLP</a:t>
            </a:r>
            <a:r>
              <a:rPr lang="zh-CN" altLang="en-US" b="1">
                <a:solidFill>
                  <a:srgbClr val="C00000"/>
                </a:solidFill>
                <a:latin typeface="微软雅黑" panose="020B0503020204020204" pitchFamily="34" charset="-122"/>
                <a:ea typeface="微软雅黑" panose="020B0503020204020204" pitchFamily="34" charset="-122"/>
              </a:rPr>
              <a:t>依然存在缺陷！</a:t>
            </a:r>
          </a:p>
        </p:txBody>
      </p:sp>
      <p:pic>
        <p:nvPicPr>
          <p:cNvPr id="8" name="图形 7">
            <a:extLst>
              <a:ext uri="{FF2B5EF4-FFF2-40B4-BE49-F238E27FC236}">
                <a16:creationId xmlns:a16="http://schemas.microsoft.com/office/drawing/2014/main" id="{86B2473C-B7C3-32A9-414E-508201B39E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80267" y="1988840"/>
            <a:ext cx="1503124" cy="1183779"/>
          </a:xfrm>
          <a:prstGeom prst="rect">
            <a:avLst/>
          </a:prstGeom>
        </p:spPr>
      </p:pic>
      <p:sp>
        <p:nvSpPr>
          <p:cNvPr id="9" name="文本框 8">
            <a:extLst>
              <a:ext uri="{FF2B5EF4-FFF2-40B4-BE49-F238E27FC236}">
                <a16:creationId xmlns:a16="http://schemas.microsoft.com/office/drawing/2014/main" id="{56CCA3A5-4673-4AA5-7CDE-7E71D9FB010B}"/>
              </a:ext>
            </a:extLst>
          </p:cNvPr>
          <p:cNvSpPr txBox="1"/>
          <p:nvPr/>
        </p:nvSpPr>
        <p:spPr>
          <a:xfrm>
            <a:off x="407368" y="2192002"/>
            <a:ext cx="2592288"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主要利用局部邻域：</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一跳内的邻居实体信息</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4B170BD-9112-983B-D73D-F50F0D0658C4}"/>
              </a:ext>
            </a:extLst>
          </p:cNvPr>
          <p:cNvSpPr txBox="1"/>
          <p:nvPr/>
        </p:nvSpPr>
        <p:spPr>
          <a:xfrm>
            <a:off x="5032025" y="2192002"/>
            <a:ext cx="2376264"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多跳信息的获取：</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多层网络堆叠</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C5AD72D5-E4AA-285F-9486-53099368D251}"/>
              </a:ext>
            </a:extLst>
          </p:cNvPr>
          <p:cNvCxnSpPr>
            <a:cxnSpLocks/>
          </p:cNvCxnSpPr>
          <p:nvPr/>
        </p:nvCxnSpPr>
        <p:spPr>
          <a:xfrm>
            <a:off x="6904233" y="2580730"/>
            <a:ext cx="3600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FC05C3B6-2DD8-95DA-CCA6-98F2060F2242}"/>
              </a:ext>
            </a:extLst>
          </p:cNvPr>
          <p:cNvPicPr>
            <a:picLocks noChangeAspect="1"/>
          </p:cNvPicPr>
          <p:nvPr/>
        </p:nvPicPr>
        <p:blipFill>
          <a:blip r:embed="rId5"/>
          <a:stretch>
            <a:fillRect/>
          </a:stretch>
        </p:blipFill>
        <p:spPr>
          <a:xfrm>
            <a:off x="7480297" y="1777993"/>
            <a:ext cx="2486761" cy="1879064"/>
          </a:xfrm>
          <a:prstGeom prst="rect">
            <a:avLst/>
          </a:prstGeom>
        </p:spPr>
      </p:pic>
      <p:sp>
        <p:nvSpPr>
          <p:cNvPr id="16" name="文本框 15">
            <a:extLst>
              <a:ext uri="{FF2B5EF4-FFF2-40B4-BE49-F238E27FC236}">
                <a16:creationId xmlns:a16="http://schemas.microsoft.com/office/drawing/2014/main" id="{44E7CA7A-4737-12D5-775C-FECE4807CEAC}"/>
              </a:ext>
            </a:extLst>
          </p:cNvPr>
          <p:cNvSpPr txBox="1"/>
          <p:nvPr/>
        </p:nvSpPr>
        <p:spPr>
          <a:xfrm>
            <a:off x="7032104" y="1297642"/>
            <a:ext cx="3528392" cy="417358"/>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噪声增加，性能下降，过度平滑</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EBE76D15-0CD2-FA59-8BEC-060D79161870}"/>
              </a:ext>
            </a:extLst>
          </p:cNvPr>
          <p:cNvSpPr txBox="1"/>
          <p:nvPr/>
        </p:nvSpPr>
        <p:spPr>
          <a:xfrm>
            <a:off x="10227773" y="1716387"/>
            <a:ext cx="1679847" cy="777457"/>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无法学习</a:t>
            </a:r>
            <a:endParaRPr lang="en-US" altLang="zh-CN" b="1">
              <a:solidFill>
                <a:srgbClr val="C00000"/>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长距离依赖</a:t>
            </a:r>
            <a:endParaRPr lang="zh-CN" altLang="en-US" dirty="0">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A10F4123-DFA9-BA9C-ED53-7284A5B086B5}"/>
              </a:ext>
            </a:extLst>
          </p:cNvPr>
          <p:cNvCxnSpPr/>
          <p:nvPr/>
        </p:nvCxnSpPr>
        <p:spPr>
          <a:xfrm>
            <a:off x="11067695" y="2580729"/>
            <a:ext cx="0" cy="4320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62306A5-05B2-4DFF-23B7-1AE6FF2B9915}"/>
              </a:ext>
            </a:extLst>
          </p:cNvPr>
          <p:cNvSpPr txBox="1"/>
          <p:nvPr/>
        </p:nvSpPr>
        <p:spPr>
          <a:xfrm>
            <a:off x="9939740" y="3144981"/>
            <a:ext cx="2255911"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制约模型性能提升</a:t>
            </a:r>
            <a:endParaRPr lang="en-US" altLang="zh-CN" b="1">
              <a:solidFill>
                <a:srgbClr val="C00000"/>
              </a:solidFill>
              <a:latin typeface="微软雅黑" panose="020B0503020204020204" pitchFamily="34" charset="-122"/>
              <a:ea typeface="微软雅黑" panose="020B0503020204020204" pitchFamily="34" charset="-122"/>
            </a:endParaRPr>
          </a:p>
        </p:txBody>
      </p:sp>
      <p:sp>
        <p:nvSpPr>
          <p:cNvPr id="21" name="矩形: 圆角 20">
            <a:extLst>
              <a:ext uri="{FF2B5EF4-FFF2-40B4-BE49-F238E27FC236}">
                <a16:creationId xmlns:a16="http://schemas.microsoft.com/office/drawing/2014/main" id="{AE1609CB-2553-0DFA-8B6E-82D31B3F1D94}"/>
              </a:ext>
            </a:extLst>
          </p:cNvPr>
          <p:cNvSpPr/>
          <p:nvPr/>
        </p:nvSpPr>
        <p:spPr>
          <a:xfrm>
            <a:off x="499609" y="5013176"/>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22" name="直接连接符 21">
            <a:extLst>
              <a:ext uri="{FF2B5EF4-FFF2-40B4-BE49-F238E27FC236}">
                <a16:creationId xmlns:a16="http://schemas.microsoft.com/office/drawing/2014/main" id="{A53D513E-3F55-BE5E-7C50-A18ACC236FB4}"/>
              </a:ext>
            </a:extLst>
          </p:cNvPr>
          <p:cNvCxnSpPr>
            <a:cxnSpLocks/>
          </p:cNvCxnSpPr>
          <p:nvPr/>
        </p:nvCxnSpPr>
        <p:spPr>
          <a:xfrm>
            <a:off x="479376" y="3861048"/>
            <a:ext cx="11089232"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45453E3-0696-A57B-7E56-695588F730E0}"/>
              </a:ext>
            </a:extLst>
          </p:cNvPr>
          <p:cNvSpPr txBox="1"/>
          <p:nvPr/>
        </p:nvSpPr>
        <p:spPr>
          <a:xfrm>
            <a:off x="2741438" y="435479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实体之间间接的联系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7738221D-71DC-986A-EA41-8F7987241EDB}"/>
              </a:ext>
            </a:extLst>
          </p:cNvPr>
          <p:cNvSpPr txBox="1"/>
          <p:nvPr/>
        </p:nvSpPr>
        <p:spPr>
          <a:xfrm>
            <a:off x="2770724" y="5549054"/>
            <a:ext cx="2592288" cy="777457"/>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帮助推理知识图谱的</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高阶模式</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34" name="矩形: 圆角 33">
            <a:extLst>
              <a:ext uri="{FF2B5EF4-FFF2-40B4-BE49-F238E27FC236}">
                <a16:creationId xmlns:a16="http://schemas.microsoft.com/office/drawing/2014/main" id="{76F76D3E-B35F-2BCB-5229-23BA558A0EFF}"/>
              </a:ext>
            </a:extLst>
          </p:cNvPr>
          <p:cNvSpPr/>
          <p:nvPr/>
        </p:nvSpPr>
        <p:spPr>
          <a:xfrm>
            <a:off x="6102408" y="4405710"/>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35" name="矩形 34">
            <a:extLst>
              <a:ext uri="{FF2B5EF4-FFF2-40B4-BE49-F238E27FC236}">
                <a16:creationId xmlns:a16="http://schemas.microsoft.com/office/drawing/2014/main" id="{9E84EDF1-4AD6-8440-DDFA-A8BDF2FD7ABF}"/>
              </a:ext>
            </a:extLst>
          </p:cNvPr>
          <p:cNvSpPr/>
          <p:nvPr/>
        </p:nvSpPr>
        <p:spPr>
          <a:xfrm>
            <a:off x="5951987" y="4251165"/>
            <a:ext cx="4824533" cy="624625"/>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80CFBBF2-4C5F-227F-0D2C-D49367FB2365}"/>
              </a:ext>
            </a:extLst>
          </p:cNvPr>
          <p:cNvSpPr txBox="1"/>
          <p:nvPr/>
        </p:nvSpPr>
        <p:spPr>
          <a:xfrm>
            <a:off x="6639215"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37" name="文本框 36">
            <a:extLst>
              <a:ext uri="{FF2B5EF4-FFF2-40B4-BE49-F238E27FC236}">
                <a16:creationId xmlns:a16="http://schemas.microsoft.com/office/drawing/2014/main" id="{470CB5DF-9C3C-9F29-C87C-B172A613991A}"/>
              </a:ext>
            </a:extLst>
          </p:cNvPr>
          <p:cNvSpPr txBox="1"/>
          <p:nvPr/>
        </p:nvSpPr>
        <p:spPr>
          <a:xfrm>
            <a:off x="5951986" y="39177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短距离依赖</a:t>
            </a:r>
            <a:endParaRPr lang="zh-CN" altLang="en-US" sz="1400" b="1" dirty="0">
              <a:latin typeface="微软雅黑" panose="020B0503020204020204" pitchFamily="34" charset="-122"/>
              <a:ea typeface="微软雅黑" panose="020B0503020204020204" pitchFamily="34" charset="-122"/>
            </a:endParaRPr>
          </a:p>
        </p:txBody>
      </p:sp>
      <p:sp>
        <p:nvSpPr>
          <p:cNvPr id="38" name="矩形: 圆角 37">
            <a:extLst>
              <a:ext uri="{FF2B5EF4-FFF2-40B4-BE49-F238E27FC236}">
                <a16:creationId xmlns:a16="http://schemas.microsoft.com/office/drawing/2014/main" id="{D2042291-06BE-1C0D-EEC0-084E5D66369A}"/>
              </a:ext>
            </a:extLst>
          </p:cNvPr>
          <p:cNvSpPr/>
          <p:nvPr/>
        </p:nvSpPr>
        <p:spPr>
          <a:xfrm>
            <a:off x="7098577"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39" name="直接箭头连接符 38">
            <a:extLst>
              <a:ext uri="{FF2B5EF4-FFF2-40B4-BE49-F238E27FC236}">
                <a16:creationId xmlns:a16="http://schemas.microsoft.com/office/drawing/2014/main" id="{2D8A1FC1-C2CB-5E11-1AB7-2F2C979687B8}"/>
              </a:ext>
            </a:extLst>
          </p:cNvPr>
          <p:cNvCxnSpPr>
            <a:cxnSpLocks/>
            <a:stCxn id="34" idx="3"/>
            <a:endCxn id="38" idx="1"/>
          </p:cNvCxnSpPr>
          <p:nvPr/>
        </p:nvCxnSpPr>
        <p:spPr>
          <a:xfrm flipV="1">
            <a:off x="6653273" y="4565362"/>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矩形: 圆角 39">
            <a:extLst>
              <a:ext uri="{FF2B5EF4-FFF2-40B4-BE49-F238E27FC236}">
                <a16:creationId xmlns:a16="http://schemas.microsoft.com/office/drawing/2014/main" id="{5DBA3D14-974E-ED75-A703-ABB98053FDC4}"/>
              </a:ext>
            </a:extLst>
          </p:cNvPr>
          <p:cNvSpPr/>
          <p:nvPr/>
        </p:nvSpPr>
        <p:spPr>
          <a:xfrm>
            <a:off x="10009634"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41" name="矩形: 圆角 40">
            <a:extLst>
              <a:ext uri="{FF2B5EF4-FFF2-40B4-BE49-F238E27FC236}">
                <a16:creationId xmlns:a16="http://schemas.microsoft.com/office/drawing/2014/main" id="{A1E2FED5-E431-1E6B-2C34-A5E03574A63B}"/>
              </a:ext>
            </a:extLst>
          </p:cNvPr>
          <p:cNvSpPr/>
          <p:nvPr/>
        </p:nvSpPr>
        <p:spPr>
          <a:xfrm>
            <a:off x="8132062" y="4405710"/>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42" name="直接箭头连接符 41">
            <a:extLst>
              <a:ext uri="{FF2B5EF4-FFF2-40B4-BE49-F238E27FC236}">
                <a16:creationId xmlns:a16="http://schemas.microsoft.com/office/drawing/2014/main" id="{A913C721-95A2-FF99-17C5-9AD00D264629}"/>
              </a:ext>
            </a:extLst>
          </p:cNvPr>
          <p:cNvCxnSpPr>
            <a:cxnSpLocks/>
            <a:stCxn id="41" idx="3"/>
            <a:endCxn id="40" idx="1"/>
          </p:cNvCxnSpPr>
          <p:nvPr/>
        </p:nvCxnSpPr>
        <p:spPr>
          <a:xfrm flipV="1">
            <a:off x="9624392" y="4565362"/>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文本框 42">
            <a:extLst>
              <a:ext uri="{FF2B5EF4-FFF2-40B4-BE49-F238E27FC236}">
                <a16:creationId xmlns:a16="http://schemas.microsoft.com/office/drawing/2014/main" id="{55B56259-831C-F149-86E4-2A2F48BDFB41}"/>
              </a:ext>
            </a:extLst>
          </p:cNvPr>
          <p:cNvSpPr txBox="1"/>
          <p:nvPr/>
        </p:nvSpPr>
        <p:spPr>
          <a:xfrm>
            <a:off x="9577586"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sp>
        <p:nvSpPr>
          <p:cNvPr id="44" name="矩形: 圆角 43">
            <a:extLst>
              <a:ext uri="{FF2B5EF4-FFF2-40B4-BE49-F238E27FC236}">
                <a16:creationId xmlns:a16="http://schemas.microsoft.com/office/drawing/2014/main" id="{AAE0A177-4816-5F6A-9F83-9D09CFAB69D0}"/>
              </a:ext>
            </a:extLst>
          </p:cNvPr>
          <p:cNvSpPr/>
          <p:nvPr/>
        </p:nvSpPr>
        <p:spPr>
          <a:xfrm>
            <a:off x="6102408" y="5389403"/>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45" name="矩形 44">
            <a:extLst>
              <a:ext uri="{FF2B5EF4-FFF2-40B4-BE49-F238E27FC236}">
                <a16:creationId xmlns:a16="http://schemas.microsoft.com/office/drawing/2014/main" id="{E89BBFFE-33D8-40C1-6778-1C935E4D6DA7}"/>
              </a:ext>
            </a:extLst>
          </p:cNvPr>
          <p:cNvSpPr/>
          <p:nvPr/>
        </p:nvSpPr>
        <p:spPr>
          <a:xfrm>
            <a:off x="5951984" y="5234854"/>
            <a:ext cx="4824534" cy="1290490"/>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D5723F2D-8927-3A20-2C5F-75E902565ED8}"/>
              </a:ext>
            </a:extLst>
          </p:cNvPr>
          <p:cNvSpPr txBox="1"/>
          <p:nvPr/>
        </p:nvSpPr>
        <p:spPr>
          <a:xfrm>
            <a:off x="6639215"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47" name="文本框 46">
            <a:extLst>
              <a:ext uri="{FF2B5EF4-FFF2-40B4-BE49-F238E27FC236}">
                <a16:creationId xmlns:a16="http://schemas.microsoft.com/office/drawing/2014/main" id="{993E9EDE-4FFA-6AC3-F304-6FB3C5DC8139}"/>
              </a:ext>
            </a:extLst>
          </p:cNvPr>
          <p:cNvSpPr txBox="1"/>
          <p:nvPr/>
        </p:nvSpPr>
        <p:spPr>
          <a:xfrm>
            <a:off x="5951986" y="49561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长距离依赖</a:t>
            </a:r>
            <a:endParaRPr lang="zh-CN" altLang="en-US" sz="1400" b="1" dirty="0">
              <a:latin typeface="微软雅黑" panose="020B0503020204020204" pitchFamily="34" charset="-122"/>
              <a:ea typeface="微软雅黑" panose="020B0503020204020204" pitchFamily="34" charset="-122"/>
            </a:endParaRPr>
          </a:p>
        </p:txBody>
      </p:sp>
      <p:sp>
        <p:nvSpPr>
          <p:cNvPr id="48" name="矩形: 圆角 47">
            <a:extLst>
              <a:ext uri="{FF2B5EF4-FFF2-40B4-BE49-F238E27FC236}">
                <a16:creationId xmlns:a16="http://schemas.microsoft.com/office/drawing/2014/main" id="{E778BBA3-2D5A-D917-FF5A-640A9ADE353E}"/>
              </a:ext>
            </a:extLst>
          </p:cNvPr>
          <p:cNvSpPr/>
          <p:nvPr/>
        </p:nvSpPr>
        <p:spPr>
          <a:xfrm>
            <a:off x="7098577"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49" name="直接箭头连接符 48">
            <a:extLst>
              <a:ext uri="{FF2B5EF4-FFF2-40B4-BE49-F238E27FC236}">
                <a16:creationId xmlns:a16="http://schemas.microsoft.com/office/drawing/2014/main" id="{4F865BD1-F2DF-1672-25E1-E1E9D5867EA2}"/>
              </a:ext>
            </a:extLst>
          </p:cNvPr>
          <p:cNvCxnSpPr>
            <a:cxnSpLocks/>
            <a:stCxn id="44" idx="3"/>
            <a:endCxn id="48" idx="1"/>
          </p:cNvCxnSpPr>
          <p:nvPr/>
        </p:nvCxnSpPr>
        <p:spPr>
          <a:xfrm flipV="1">
            <a:off x="6653273" y="5549055"/>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矩形: 圆角 49">
            <a:extLst>
              <a:ext uri="{FF2B5EF4-FFF2-40B4-BE49-F238E27FC236}">
                <a16:creationId xmlns:a16="http://schemas.microsoft.com/office/drawing/2014/main" id="{B4432F85-F61C-F60A-0FE3-35EA8F90FC7D}"/>
              </a:ext>
            </a:extLst>
          </p:cNvPr>
          <p:cNvSpPr/>
          <p:nvPr/>
        </p:nvSpPr>
        <p:spPr>
          <a:xfrm>
            <a:off x="10009634"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51" name="矩形: 圆角 50">
            <a:extLst>
              <a:ext uri="{FF2B5EF4-FFF2-40B4-BE49-F238E27FC236}">
                <a16:creationId xmlns:a16="http://schemas.microsoft.com/office/drawing/2014/main" id="{58E049B8-D999-3718-58AC-563C89443A6A}"/>
              </a:ext>
            </a:extLst>
          </p:cNvPr>
          <p:cNvSpPr/>
          <p:nvPr/>
        </p:nvSpPr>
        <p:spPr>
          <a:xfrm>
            <a:off x="8132062" y="5389403"/>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52" name="直接箭头连接符 51">
            <a:extLst>
              <a:ext uri="{FF2B5EF4-FFF2-40B4-BE49-F238E27FC236}">
                <a16:creationId xmlns:a16="http://schemas.microsoft.com/office/drawing/2014/main" id="{2D32B265-DFAB-0B48-41F0-D4C8212DEAAE}"/>
              </a:ext>
            </a:extLst>
          </p:cNvPr>
          <p:cNvCxnSpPr>
            <a:cxnSpLocks/>
            <a:stCxn id="51" idx="3"/>
            <a:endCxn id="50" idx="1"/>
          </p:cNvCxnSpPr>
          <p:nvPr/>
        </p:nvCxnSpPr>
        <p:spPr>
          <a:xfrm flipV="1">
            <a:off x="9624392" y="5549055"/>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文本框 52">
            <a:extLst>
              <a:ext uri="{FF2B5EF4-FFF2-40B4-BE49-F238E27FC236}">
                <a16:creationId xmlns:a16="http://schemas.microsoft.com/office/drawing/2014/main" id="{8752DB57-D880-63D9-2D88-0C6B93868ADA}"/>
              </a:ext>
            </a:extLst>
          </p:cNvPr>
          <p:cNvSpPr txBox="1"/>
          <p:nvPr/>
        </p:nvSpPr>
        <p:spPr>
          <a:xfrm>
            <a:off x="9577586"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cxnSp>
        <p:nvCxnSpPr>
          <p:cNvPr id="54" name="直接箭头连接符 53">
            <a:extLst>
              <a:ext uri="{FF2B5EF4-FFF2-40B4-BE49-F238E27FC236}">
                <a16:creationId xmlns:a16="http://schemas.microsoft.com/office/drawing/2014/main" id="{CEAF4DF2-FFDF-C7BD-5F8F-10C6E4C12AE7}"/>
              </a:ext>
            </a:extLst>
          </p:cNvPr>
          <p:cNvCxnSpPr>
            <a:cxnSpLocks/>
            <a:stCxn id="48" idx="3"/>
            <a:endCxn id="51" idx="1"/>
          </p:cNvCxnSpPr>
          <p:nvPr/>
        </p:nvCxnSpPr>
        <p:spPr>
          <a:xfrm>
            <a:off x="7649439" y="5549055"/>
            <a:ext cx="48262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左大括号 54">
            <a:extLst>
              <a:ext uri="{FF2B5EF4-FFF2-40B4-BE49-F238E27FC236}">
                <a16:creationId xmlns:a16="http://schemas.microsoft.com/office/drawing/2014/main" id="{FD1D0A87-ACE0-3348-419F-0DF3C3DDFE4D}"/>
              </a:ext>
            </a:extLst>
          </p:cNvPr>
          <p:cNvSpPr/>
          <p:nvPr/>
        </p:nvSpPr>
        <p:spPr>
          <a:xfrm rot="16200000">
            <a:off x="8255289" y="3717676"/>
            <a:ext cx="262703" cy="434771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b="1">
              <a:latin typeface="微软雅黑" panose="020B0503020204020204" pitchFamily="34" charset="-122"/>
              <a:ea typeface="微软雅黑" panose="020B0503020204020204" pitchFamily="34" charset="-122"/>
            </a:endParaRPr>
          </a:p>
        </p:txBody>
      </p:sp>
      <p:sp>
        <p:nvSpPr>
          <p:cNvPr id="56" name="矩形: 圆角 55">
            <a:extLst>
              <a:ext uri="{FF2B5EF4-FFF2-40B4-BE49-F238E27FC236}">
                <a16:creationId xmlns:a16="http://schemas.microsoft.com/office/drawing/2014/main" id="{633DC341-A263-D9BD-3962-532BD149B682}"/>
              </a:ext>
            </a:extLst>
          </p:cNvPr>
          <p:cNvSpPr/>
          <p:nvPr/>
        </p:nvSpPr>
        <p:spPr>
          <a:xfrm>
            <a:off x="7282972"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57" name="矩形: 圆角 56">
            <a:extLst>
              <a:ext uri="{FF2B5EF4-FFF2-40B4-BE49-F238E27FC236}">
                <a16:creationId xmlns:a16="http://schemas.microsoft.com/office/drawing/2014/main" id="{7CC790DA-13B3-E56F-29DA-77C3E85781B8}"/>
              </a:ext>
            </a:extLst>
          </p:cNvPr>
          <p:cNvSpPr/>
          <p:nvPr/>
        </p:nvSpPr>
        <p:spPr>
          <a:xfrm>
            <a:off x="8549641"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cxnSp>
        <p:nvCxnSpPr>
          <p:cNvPr id="58" name="直接箭头连接符 57">
            <a:extLst>
              <a:ext uri="{FF2B5EF4-FFF2-40B4-BE49-F238E27FC236}">
                <a16:creationId xmlns:a16="http://schemas.microsoft.com/office/drawing/2014/main" id="{38B35132-B30E-90D2-982C-AC85CFD3B455}"/>
              </a:ext>
            </a:extLst>
          </p:cNvPr>
          <p:cNvCxnSpPr>
            <a:stCxn id="56" idx="3"/>
            <a:endCxn id="57" idx="1"/>
          </p:cNvCxnSpPr>
          <p:nvPr/>
        </p:nvCxnSpPr>
        <p:spPr>
          <a:xfrm>
            <a:off x="7833837" y="6225216"/>
            <a:ext cx="7158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文本框 58">
            <a:extLst>
              <a:ext uri="{FF2B5EF4-FFF2-40B4-BE49-F238E27FC236}">
                <a16:creationId xmlns:a16="http://schemas.microsoft.com/office/drawing/2014/main" id="{5A8C294E-4928-6D40-69A1-02EF948E5DF1}"/>
              </a:ext>
            </a:extLst>
          </p:cNvPr>
          <p:cNvSpPr txBox="1"/>
          <p:nvPr/>
        </p:nvSpPr>
        <p:spPr>
          <a:xfrm>
            <a:off x="7901035" y="5976565"/>
            <a:ext cx="648609"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居住于</a:t>
            </a:r>
          </a:p>
        </p:txBody>
      </p:sp>
      <p:sp>
        <p:nvSpPr>
          <p:cNvPr id="63" name="文本框 62">
            <a:extLst>
              <a:ext uri="{FF2B5EF4-FFF2-40B4-BE49-F238E27FC236}">
                <a16:creationId xmlns:a16="http://schemas.microsoft.com/office/drawing/2014/main" id="{F09E53F4-BF27-2A1D-9A81-B9F6FE828873}"/>
              </a:ext>
            </a:extLst>
          </p:cNvPr>
          <p:cNvSpPr txBox="1"/>
          <p:nvPr/>
        </p:nvSpPr>
        <p:spPr>
          <a:xfrm>
            <a:off x="2744238" y="494897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反映实体间复杂关系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8458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958525"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17</a:t>
            </a:fld>
            <a:endParaRPr lang="zh-CN" altLang="en-US"/>
          </a:p>
        </p:txBody>
      </p:sp>
      <p:pic>
        <p:nvPicPr>
          <p:cNvPr id="11" name="图形 10">
            <a:extLst>
              <a:ext uri="{FF2B5EF4-FFF2-40B4-BE49-F238E27FC236}">
                <a16:creationId xmlns:a16="http://schemas.microsoft.com/office/drawing/2014/main" id="{C6A4AB18-9922-3FC8-9405-45FF02F6C9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99856" y="1995680"/>
            <a:ext cx="7292366" cy="4072238"/>
          </a:xfrm>
          <a:prstGeom prst="rect">
            <a:avLst/>
          </a:prstGeom>
        </p:spPr>
      </p:pic>
      <p:sp>
        <p:nvSpPr>
          <p:cNvPr id="13" name="文本框 12">
            <a:extLst>
              <a:ext uri="{FF2B5EF4-FFF2-40B4-BE49-F238E27FC236}">
                <a16:creationId xmlns:a16="http://schemas.microsoft.com/office/drawing/2014/main" id="{49E0C1F5-34B0-6842-EA1B-D453BE39BB3B}"/>
              </a:ext>
            </a:extLst>
          </p:cNvPr>
          <p:cNvSpPr txBox="1"/>
          <p:nvPr/>
        </p:nvSpPr>
        <p:spPr>
          <a:xfrm>
            <a:off x="1847528" y="6343469"/>
            <a:ext cx="8640960" cy="441852"/>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dirty="0">
                <a:solidFill>
                  <a:srgbClr val="145396"/>
                </a:solidFill>
                <a:latin typeface="微软雅黑" panose="020B0503020204020204" pitchFamily="34" charset="-122"/>
                <a:ea typeface="微软雅黑" panose="020B0503020204020204" pitchFamily="34" charset="-122"/>
              </a:rPr>
              <a:t>将</a:t>
            </a:r>
            <a:r>
              <a:rPr kumimoji="1" lang="zh-CN" altLang="en-US" sz="2000" b="1" dirty="0">
                <a:solidFill>
                  <a:srgbClr val="C00000"/>
                </a:solidFill>
                <a:latin typeface="微软雅黑" panose="020B0503020204020204" pitchFamily="34" charset="-122"/>
                <a:ea typeface="微软雅黑" panose="020B0503020204020204" pitchFamily="34" charset="-122"/>
              </a:rPr>
              <a:t>图路径信息</a:t>
            </a:r>
            <a:r>
              <a:rPr kumimoji="1" lang="zh-CN" altLang="en-US" sz="2000" b="1" dirty="0">
                <a:solidFill>
                  <a:srgbClr val="145396"/>
                </a:solidFill>
                <a:latin typeface="微软雅黑" panose="020B0503020204020204" pitchFamily="34" charset="-122"/>
                <a:ea typeface="微软雅黑" panose="020B0503020204020204" pitchFamily="34" charset="-122"/>
              </a:rPr>
              <a:t>和</a:t>
            </a:r>
            <a:r>
              <a:rPr kumimoji="1" lang="zh-CN" altLang="en-US" sz="2000" b="1" dirty="0">
                <a:solidFill>
                  <a:srgbClr val="C00000"/>
                </a:solidFill>
                <a:latin typeface="微软雅黑" panose="020B0503020204020204" pitchFamily="34" charset="-122"/>
                <a:ea typeface="微软雅黑" panose="020B0503020204020204" pitchFamily="34" charset="-122"/>
              </a:rPr>
              <a:t>局部邻域信息</a:t>
            </a:r>
            <a:r>
              <a:rPr kumimoji="1" lang="zh-CN" altLang="en-US" sz="2000" b="1" dirty="0">
                <a:solidFill>
                  <a:srgbClr val="145396"/>
                </a:solidFill>
                <a:latin typeface="微软雅黑" panose="020B0503020204020204" pitchFamily="34" charset="-122"/>
                <a:ea typeface="微软雅黑" panose="020B0503020204020204" pitchFamily="34" charset="-122"/>
              </a:rPr>
              <a:t>结合，兼顾优点，实现长短距离依赖同时学习</a:t>
            </a:r>
          </a:p>
        </p:txBody>
      </p:sp>
      <p:sp>
        <p:nvSpPr>
          <p:cNvPr id="14" name="矩形: 圆角 13">
            <a:extLst>
              <a:ext uri="{FF2B5EF4-FFF2-40B4-BE49-F238E27FC236}">
                <a16:creationId xmlns:a16="http://schemas.microsoft.com/office/drawing/2014/main" id="{40B48982-269B-2353-CF5B-A1912A767906}"/>
              </a:ext>
            </a:extLst>
          </p:cNvPr>
          <p:cNvSpPr/>
          <p:nvPr/>
        </p:nvSpPr>
        <p:spPr>
          <a:xfrm>
            <a:off x="623392" y="1317001"/>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引入图路径信息</a:t>
            </a:r>
          </a:p>
        </p:txBody>
      </p:sp>
      <p:sp>
        <p:nvSpPr>
          <p:cNvPr id="18" name="TextBox 19">
            <a:extLst>
              <a:ext uri="{FF2B5EF4-FFF2-40B4-BE49-F238E27FC236}">
                <a16:creationId xmlns:a16="http://schemas.microsoft.com/office/drawing/2014/main" id="{A44BE524-B7E5-AEF6-75D0-820319ECFAD3}"/>
              </a:ext>
            </a:extLst>
          </p:cNvPr>
          <p:cNvSpPr txBox="1"/>
          <p:nvPr/>
        </p:nvSpPr>
        <p:spPr>
          <a:xfrm>
            <a:off x="3143672" y="1384363"/>
            <a:ext cx="3778599"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a:latin typeface="微软雅黑" panose="020B0503020204020204" pitchFamily="34" charset="-122"/>
                <a:ea typeface="微软雅黑" panose="020B0503020204020204" pitchFamily="34" charset="-122"/>
                <a:cs typeface="Times New Roman" panose="02020603050405020304" pitchFamily="18" charset="0"/>
              </a:rPr>
              <a:t>上海，位于，中国</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C976A5B2-85FE-300E-A849-45C0157003BE}"/>
              </a:ext>
            </a:extLst>
          </p:cNvPr>
          <p:cNvSpPr txBox="1"/>
          <p:nvPr/>
        </p:nvSpPr>
        <p:spPr>
          <a:xfrm>
            <a:off x="7164333" y="1319554"/>
            <a:ext cx="43924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相比于局部邻域，更好捕捉</a:t>
            </a:r>
            <a:r>
              <a:rPr lang="zh-CN" altLang="en-US" b="1">
                <a:solidFill>
                  <a:srgbClr val="C00000"/>
                </a:solidFill>
                <a:latin typeface="微软雅黑" panose="020B0503020204020204" pitchFamily="34" charset="-122"/>
                <a:ea typeface="微软雅黑" panose="020B0503020204020204" pitchFamily="34" charset="-122"/>
              </a:rPr>
              <a:t>长距离依赖</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EF19C50-D2D6-D67E-0ACE-0B4FD9995EC3}"/>
              </a:ext>
            </a:extLst>
          </p:cNvPr>
          <p:cNvSpPr txBox="1"/>
          <p:nvPr/>
        </p:nvSpPr>
        <p:spPr>
          <a:xfrm>
            <a:off x="340433" y="2673985"/>
            <a:ext cx="5030414" cy="777457"/>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基于有偏随机游走的图路径采样算法</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采样高质量图路径</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4E9FAE03-3D27-02DD-D974-2AA739836825}"/>
              </a:ext>
            </a:extLst>
          </p:cNvPr>
          <p:cNvSpPr txBox="1"/>
          <p:nvPr/>
        </p:nvSpPr>
        <p:spPr>
          <a:xfrm>
            <a:off x="335360" y="3580071"/>
            <a:ext cx="5030414" cy="777457"/>
          </a:xfrm>
          <a:prstGeom prst="rect">
            <a:avLst/>
          </a:prstGeom>
          <a:noFill/>
        </p:spPr>
        <p:txBody>
          <a:bodyPr wrap="square" rtlCol="0">
            <a:spAutoFit/>
          </a:bodyPr>
          <a:lstStyle/>
          <a:p>
            <a:pPr algn="l">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Path-Transformer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路径编码模块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挖掘路径中的语义信息</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3B19F2B1-AAE5-7BDA-F168-709C1490946D}"/>
              </a:ext>
            </a:extLst>
          </p:cNvPr>
          <p:cNvSpPr txBox="1"/>
          <p:nvPr/>
        </p:nvSpPr>
        <p:spPr>
          <a:xfrm>
            <a:off x="340433" y="4488235"/>
            <a:ext cx="5030414" cy="1137556"/>
          </a:xfrm>
          <a:prstGeom prst="rect">
            <a:avLst/>
          </a:prstGeom>
          <a:noFill/>
        </p:spPr>
        <p:txBody>
          <a:bodyPr wrap="square" rtlCol="0">
            <a:spAutoFit/>
          </a:bodyPr>
          <a:lstStyle/>
          <a:p>
            <a:pPr algn="l">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Neighbor-Transformer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局部邻域编码模块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实现图路径和局部邻域的结合</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预测三元组得分</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0677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：基于有偏随机游走的图路径采样算法</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18</a:t>
            </a:fld>
            <a:endParaRPr lang="zh-CN" altLang="en-US"/>
          </a:p>
        </p:txBody>
      </p:sp>
      <p:sp>
        <p:nvSpPr>
          <p:cNvPr id="2" name="矩形: 圆角 1">
            <a:extLst>
              <a:ext uri="{FF2B5EF4-FFF2-40B4-BE49-F238E27FC236}">
                <a16:creationId xmlns:a16="http://schemas.microsoft.com/office/drawing/2014/main" id="{9740B53D-57DA-4FA6-EE59-DC3A844C17D5}"/>
              </a:ext>
            </a:extLst>
          </p:cNvPr>
          <p:cNvSpPr/>
          <p:nvPr/>
        </p:nvSpPr>
        <p:spPr>
          <a:xfrm>
            <a:off x="691477" y="2070817"/>
            <a:ext cx="936104"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RSN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190FBED-4163-5F3C-7B46-7EBB41B7367A}"/>
              </a:ext>
            </a:extLst>
          </p:cNvPr>
          <p:cNvSpPr txBox="1"/>
          <p:nvPr/>
        </p:nvSpPr>
        <p:spPr>
          <a:xfrm>
            <a:off x="130449" y="1266531"/>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知识图谱规模庞大，不可能遍历所有的图路径</a:t>
            </a:r>
          </a:p>
        </p:txBody>
      </p:sp>
      <p:sp>
        <p:nvSpPr>
          <p:cNvPr id="6" name="矩形: 圆角 5">
            <a:extLst>
              <a:ext uri="{FF2B5EF4-FFF2-40B4-BE49-F238E27FC236}">
                <a16:creationId xmlns:a16="http://schemas.microsoft.com/office/drawing/2014/main" id="{3E2429AD-51F3-8969-6F5C-94D7B945F9C3}"/>
              </a:ext>
            </a:extLst>
          </p:cNvPr>
          <p:cNvSpPr/>
          <p:nvPr/>
        </p:nvSpPr>
        <p:spPr>
          <a:xfrm>
            <a:off x="468393" y="3777528"/>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TKGE-PN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28BA891-71EE-E440-6739-A843A98EC583}"/>
              </a:ext>
            </a:extLst>
          </p:cNvPr>
          <p:cNvSpPr txBox="1"/>
          <p:nvPr/>
        </p:nvSpPr>
        <p:spPr>
          <a:xfrm>
            <a:off x="2085666" y="2030770"/>
            <a:ext cx="3528392" cy="417358"/>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采样图路径的数量：</a:t>
            </a:r>
            <a:r>
              <a:rPr lang="en-US" altLang="zh-CN" b="1">
                <a:solidFill>
                  <a:schemeClr val="accent1">
                    <a:lumMod val="75000"/>
                  </a:schemeClr>
                </a:solidFill>
                <a:latin typeface="微软雅黑" panose="020B0503020204020204" pitchFamily="34" charset="-122"/>
                <a:ea typeface="微软雅黑" panose="020B0503020204020204" pitchFamily="34" charset="-122"/>
              </a:rPr>
              <a:t>1-2</a:t>
            </a:r>
            <a:r>
              <a:rPr lang="zh-CN" altLang="en-US" b="1">
                <a:solidFill>
                  <a:schemeClr val="accent1">
                    <a:lumMod val="75000"/>
                  </a:schemeClr>
                </a:solidFill>
                <a:latin typeface="微软雅黑" panose="020B0503020204020204" pitchFamily="34" charset="-122"/>
                <a:ea typeface="微软雅黑" panose="020B0503020204020204" pitchFamily="34" charset="-122"/>
              </a:rPr>
              <a:t>条</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7674DFE8-CB00-4FA4-90DD-158C3065D2FC}"/>
              </a:ext>
            </a:extLst>
          </p:cNvPr>
          <p:cNvSpPr/>
          <p:nvPr/>
        </p:nvSpPr>
        <p:spPr>
          <a:xfrm>
            <a:off x="385443" y="2708920"/>
            <a:ext cx="1548172"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Interstellar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6C98AE04-2FDD-4B48-F8A7-438835302B67}"/>
              </a:ext>
            </a:extLst>
          </p:cNvPr>
          <p:cNvSpPr txBox="1"/>
          <p:nvPr/>
        </p:nvSpPr>
        <p:spPr>
          <a:xfrm>
            <a:off x="2085666" y="2795618"/>
            <a:ext cx="3528392"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数量有限，信息片面</a:t>
            </a:r>
            <a:endParaRPr lang="en-US" altLang="zh-CN" b="1">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41C75C33-7A8F-3F2B-BAA4-6B16B3FB60E2}"/>
              </a:ext>
            </a:extLst>
          </p:cNvPr>
          <p:cNvCxnSpPr>
            <a:stCxn id="7" idx="2"/>
            <a:endCxn id="12" idx="0"/>
          </p:cNvCxnSpPr>
          <p:nvPr/>
        </p:nvCxnSpPr>
        <p:spPr>
          <a:xfrm>
            <a:off x="3849862" y="2448128"/>
            <a:ext cx="0" cy="3474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3168EE8-80B2-AC58-058A-7D70D8BEED69}"/>
              </a:ext>
            </a:extLst>
          </p:cNvPr>
          <p:cNvCxnSpPr>
            <a:cxnSpLocks/>
          </p:cNvCxnSpPr>
          <p:nvPr/>
        </p:nvCxnSpPr>
        <p:spPr>
          <a:xfrm>
            <a:off x="5902090" y="980728"/>
            <a:ext cx="0" cy="5688632"/>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81169FB-3021-2710-D946-B6D1A5516DCE}"/>
              </a:ext>
            </a:extLst>
          </p:cNvPr>
          <p:cNvSpPr txBox="1"/>
          <p:nvPr/>
        </p:nvSpPr>
        <p:spPr>
          <a:xfrm>
            <a:off x="2661730" y="3779325"/>
            <a:ext cx="2581305"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采样数量</a:t>
            </a:r>
            <a:r>
              <a:rPr lang="en-US" altLang="zh-CN" b="1">
                <a:solidFill>
                  <a:schemeClr val="accent1">
                    <a:lumMod val="75000"/>
                  </a:schemeClr>
                </a:solidFill>
                <a:latin typeface="微软雅黑" panose="020B0503020204020204" pitchFamily="34" charset="-122"/>
                <a:ea typeface="微软雅黑" panose="020B0503020204020204" pitchFamily="34" charset="-122"/>
              </a:rPr>
              <a:t>=</a:t>
            </a:r>
            <a:r>
              <a:rPr lang="zh-CN" altLang="en-US" b="1">
                <a:solidFill>
                  <a:schemeClr val="accent1">
                    <a:lumMod val="75000"/>
                  </a:schemeClr>
                </a:solidFill>
                <a:latin typeface="微软雅黑" panose="020B0503020204020204" pitchFamily="34" charset="-122"/>
                <a:ea typeface="微软雅黑" panose="020B0503020204020204" pitchFamily="34" charset="-122"/>
              </a:rPr>
              <a:t>头节点度数</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59226A40-A38C-F54B-399F-8505158BBDF1}"/>
              </a:ext>
            </a:extLst>
          </p:cNvPr>
          <p:cNvSpPr>
            <a:spLocks noChangeAspect="1"/>
          </p:cNvSpPr>
          <p:nvPr/>
        </p:nvSpPr>
        <p:spPr>
          <a:xfrm flipV="1">
            <a:off x="4899835"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6" name="椭圆 25">
            <a:extLst>
              <a:ext uri="{FF2B5EF4-FFF2-40B4-BE49-F238E27FC236}">
                <a16:creationId xmlns:a16="http://schemas.microsoft.com/office/drawing/2014/main" id="{0FF81076-7798-6699-0E62-FC17540AC3CD}"/>
              </a:ext>
            </a:extLst>
          </p:cNvPr>
          <p:cNvSpPr>
            <a:spLocks noChangeAspect="1"/>
          </p:cNvSpPr>
          <p:nvPr/>
        </p:nvSpPr>
        <p:spPr>
          <a:xfrm flipV="1">
            <a:off x="4555164" y="4758346"/>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7" name="椭圆 26">
            <a:extLst>
              <a:ext uri="{FF2B5EF4-FFF2-40B4-BE49-F238E27FC236}">
                <a16:creationId xmlns:a16="http://schemas.microsoft.com/office/drawing/2014/main" id="{AB96553C-4690-E45A-72D3-8AAEC3804D1F}"/>
              </a:ext>
            </a:extLst>
          </p:cNvPr>
          <p:cNvSpPr>
            <a:spLocks noChangeAspect="1"/>
          </p:cNvSpPr>
          <p:nvPr/>
        </p:nvSpPr>
        <p:spPr>
          <a:xfrm flipV="1">
            <a:off x="4900318"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8" name="椭圆 27">
            <a:extLst>
              <a:ext uri="{FF2B5EF4-FFF2-40B4-BE49-F238E27FC236}">
                <a16:creationId xmlns:a16="http://schemas.microsoft.com/office/drawing/2014/main" id="{E39EDBD7-4F74-22EF-3396-94857264A979}"/>
              </a:ext>
            </a:extLst>
          </p:cNvPr>
          <p:cNvSpPr>
            <a:spLocks noChangeAspect="1"/>
          </p:cNvSpPr>
          <p:nvPr/>
        </p:nvSpPr>
        <p:spPr>
          <a:xfrm flipV="1">
            <a:off x="4206622"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9" name="椭圆 28">
            <a:extLst>
              <a:ext uri="{FF2B5EF4-FFF2-40B4-BE49-F238E27FC236}">
                <a16:creationId xmlns:a16="http://schemas.microsoft.com/office/drawing/2014/main" id="{B38DE1BC-614F-FEE4-AC3E-3A51B71BB057}"/>
              </a:ext>
            </a:extLst>
          </p:cNvPr>
          <p:cNvSpPr>
            <a:spLocks noChangeAspect="1"/>
          </p:cNvSpPr>
          <p:nvPr/>
        </p:nvSpPr>
        <p:spPr>
          <a:xfrm flipV="1">
            <a:off x="4206622"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34" name="直接连接符 33">
            <a:extLst>
              <a:ext uri="{FF2B5EF4-FFF2-40B4-BE49-F238E27FC236}">
                <a16:creationId xmlns:a16="http://schemas.microsoft.com/office/drawing/2014/main" id="{13E37877-8E60-A6AE-767F-7F4D8CA90AB2}"/>
              </a:ext>
            </a:extLst>
          </p:cNvPr>
          <p:cNvCxnSpPr>
            <a:cxnSpLocks/>
            <a:stCxn id="26" idx="3"/>
            <a:endCxn id="28" idx="7"/>
          </p:cNvCxnSpPr>
          <p:nvPr/>
        </p:nvCxnSpPr>
        <p:spPr>
          <a:xfrm flipH="1" flipV="1">
            <a:off x="4385598" y="4616088"/>
            <a:ext cx="200274" cy="172966"/>
          </a:xfrm>
          <a:prstGeom prst="line">
            <a:avLst/>
          </a:prstGeom>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AB7AED75-56BC-DB5D-5058-5C94601A3661}"/>
              </a:ext>
            </a:extLst>
          </p:cNvPr>
          <p:cNvCxnSpPr>
            <a:cxnSpLocks/>
            <a:stCxn id="26" idx="1"/>
            <a:endCxn id="29" idx="5"/>
          </p:cNvCxnSpPr>
          <p:nvPr/>
        </p:nvCxnSpPr>
        <p:spPr>
          <a:xfrm flipH="1">
            <a:off x="4385598" y="4937322"/>
            <a:ext cx="200274" cy="172978"/>
          </a:xfrm>
          <a:prstGeom prst="line">
            <a:avLst/>
          </a:prstGeom>
          <a:ln/>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7EFA9139-3C12-69F1-28B8-2BD7C8F314D1}"/>
              </a:ext>
            </a:extLst>
          </p:cNvPr>
          <p:cNvCxnSpPr>
            <a:cxnSpLocks/>
            <a:stCxn id="26" idx="5"/>
            <a:endCxn id="25" idx="1"/>
          </p:cNvCxnSpPr>
          <p:nvPr/>
        </p:nvCxnSpPr>
        <p:spPr>
          <a:xfrm flipV="1">
            <a:off x="4734140" y="4616088"/>
            <a:ext cx="196403" cy="172966"/>
          </a:xfrm>
          <a:prstGeom prst="line">
            <a:avLst/>
          </a:prstGeom>
          <a:ln/>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957C106E-2811-8A84-1B60-962C7476508C}"/>
              </a:ext>
            </a:extLst>
          </p:cNvPr>
          <p:cNvCxnSpPr>
            <a:cxnSpLocks/>
            <a:stCxn id="26" idx="7"/>
            <a:endCxn id="27" idx="3"/>
          </p:cNvCxnSpPr>
          <p:nvPr/>
        </p:nvCxnSpPr>
        <p:spPr>
          <a:xfrm>
            <a:off x="4734140" y="4937322"/>
            <a:ext cx="196886" cy="172978"/>
          </a:xfrm>
          <a:prstGeom prst="line">
            <a:avLst/>
          </a:prstGeom>
          <a:ln/>
        </p:spPr>
        <p:style>
          <a:lnRef idx="1">
            <a:schemeClr val="dk1"/>
          </a:lnRef>
          <a:fillRef idx="0">
            <a:schemeClr val="dk1"/>
          </a:fillRef>
          <a:effectRef idx="0">
            <a:schemeClr val="dk1"/>
          </a:effectRef>
          <a:fontRef idx="minor">
            <a:schemeClr val="tx1"/>
          </a:fontRef>
        </p:style>
      </p:cxnSp>
      <p:sp>
        <p:nvSpPr>
          <p:cNvPr id="56" name="椭圆 55">
            <a:extLst>
              <a:ext uri="{FF2B5EF4-FFF2-40B4-BE49-F238E27FC236}">
                <a16:creationId xmlns:a16="http://schemas.microsoft.com/office/drawing/2014/main" id="{2C291BD7-5883-F9E3-B16A-C7A66BA2ED15}"/>
              </a:ext>
            </a:extLst>
          </p:cNvPr>
          <p:cNvSpPr>
            <a:spLocks noChangeAspect="1"/>
          </p:cNvSpPr>
          <p:nvPr/>
        </p:nvSpPr>
        <p:spPr>
          <a:xfrm flipV="1">
            <a:off x="3431816"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7" name="椭圆 56">
            <a:extLst>
              <a:ext uri="{FF2B5EF4-FFF2-40B4-BE49-F238E27FC236}">
                <a16:creationId xmlns:a16="http://schemas.microsoft.com/office/drawing/2014/main" id="{129EC521-7F10-056D-03EC-F333B7408E45}"/>
              </a:ext>
            </a:extLst>
          </p:cNvPr>
          <p:cNvSpPr>
            <a:spLocks noChangeAspect="1"/>
          </p:cNvSpPr>
          <p:nvPr/>
        </p:nvSpPr>
        <p:spPr>
          <a:xfrm flipV="1">
            <a:off x="3046773" y="4731484"/>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9" name="椭圆 58">
            <a:extLst>
              <a:ext uri="{FF2B5EF4-FFF2-40B4-BE49-F238E27FC236}">
                <a16:creationId xmlns:a16="http://schemas.microsoft.com/office/drawing/2014/main" id="{2BC056F7-4341-D1F9-D7CC-E3DF7DA3E702}"/>
              </a:ext>
            </a:extLst>
          </p:cNvPr>
          <p:cNvSpPr>
            <a:spLocks noChangeAspect="1"/>
          </p:cNvSpPr>
          <p:nvPr/>
        </p:nvSpPr>
        <p:spPr>
          <a:xfrm flipV="1">
            <a:off x="2661730"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1" name="直接连接符 60">
            <a:extLst>
              <a:ext uri="{FF2B5EF4-FFF2-40B4-BE49-F238E27FC236}">
                <a16:creationId xmlns:a16="http://schemas.microsoft.com/office/drawing/2014/main" id="{8841DA08-52E1-FBF4-74BD-CEE585895D94}"/>
              </a:ext>
            </a:extLst>
          </p:cNvPr>
          <p:cNvCxnSpPr>
            <a:cxnSpLocks/>
            <a:stCxn id="57" idx="2"/>
            <a:endCxn id="59" idx="6"/>
          </p:cNvCxnSpPr>
          <p:nvPr/>
        </p:nvCxnSpPr>
        <p:spPr>
          <a:xfrm flipH="1">
            <a:off x="2871414" y="4836326"/>
            <a:ext cx="175359" cy="0"/>
          </a:xfrm>
          <a:prstGeom prst="line">
            <a:avLst/>
          </a:prstGeom>
          <a:ln/>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95F86E8F-C8E4-AE83-E5EA-25A145337681}"/>
              </a:ext>
            </a:extLst>
          </p:cNvPr>
          <p:cNvCxnSpPr>
            <a:cxnSpLocks/>
            <a:stCxn id="57" idx="6"/>
            <a:endCxn id="56" idx="2"/>
          </p:cNvCxnSpPr>
          <p:nvPr/>
        </p:nvCxnSpPr>
        <p:spPr>
          <a:xfrm>
            <a:off x="3256457" y="4836326"/>
            <a:ext cx="175359" cy="0"/>
          </a:xfrm>
          <a:prstGeom prst="line">
            <a:avLst/>
          </a:prstGeom>
          <a:ln/>
        </p:spPr>
        <p:style>
          <a:lnRef idx="1">
            <a:schemeClr val="dk1"/>
          </a:lnRef>
          <a:fillRef idx="0">
            <a:schemeClr val="dk1"/>
          </a:fillRef>
          <a:effectRef idx="0">
            <a:schemeClr val="dk1"/>
          </a:effectRef>
          <a:fontRef idx="minor">
            <a:schemeClr val="tx1"/>
          </a:fontRef>
        </p:style>
      </p:cxnSp>
      <p:sp>
        <p:nvSpPr>
          <p:cNvPr id="75" name="文本框 74">
            <a:extLst>
              <a:ext uri="{FF2B5EF4-FFF2-40B4-BE49-F238E27FC236}">
                <a16:creationId xmlns:a16="http://schemas.microsoft.com/office/drawing/2014/main" id="{D55DF747-4BB1-3EC1-9D3E-329636A7688C}"/>
              </a:ext>
            </a:extLst>
          </p:cNvPr>
          <p:cNvSpPr txBox="1"/>
          <p:nvPr/>
        </p:nvSpPr>
        <p:spPr>
          <a:xfrm>
            <a:off x="274133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2</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8" name="文本框 77">
            <a:extLst>
              <a:ext uri="{FF2B5EF4-FFF2-40B4-BE49-F238E27FC236}">
                <a16:creationId xmlns:a16="http://schemas.microsoft.com/office/drawing/2014/main" id="{9AF45AB6-C414-1DFF-564B-CC5910D2B33F}"/>
              </a:ext>
            </a:extLst>
          </p:cNvPr>
          <p:cNvSpPr txBox="1"/>
          <p:nvPr/>
        </p:nvSpPr>
        <p:spPr>
          <a:xfrm>
            <a:off x="427398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4</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a16="http://schemas.microsoft.com/office/drawing/2014/main" id="{41F07CEF-A8DE-5BD6-65B3-0466BDF4BE6B}"/>
              </a:ext>
            </a:extLst>
          </p:cNvPr>
          <p:cNvSpPr txBox="1"/>
          <p:nvPr/>
        </p:nvSpPr>
        <p:spPr>
          <a:xfrm>
            <a:off x="-140727" y="4525433"/>
            <a:ext cx="2708335" cy="701346"/>
          </a:xfrm>
          <a:prstGeom prst="rect">
            <a:avLst/>
          </a:prstGeom>
          <a:noFill/>
        </p:spPr>
        <p:txBody>
          <a:bodyPr wrap="square" rtlCol="0">
            <a:spAutoFit/>
          </a:bodyPr>
          <a:lstStyle/>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度数越高，信息越多</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应该采样更多图路径</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0" name="文本框 79">
            <a:extLst>
              <a:ext uri="{FF2B5EF4-FFF2-40B4-BE49-F238E27FC236}">
                <a16:creationId xmlns:a16="http://schemas.microsoft.com/office/drawing/2014/main" id="{D63907E4-FACE-0D7B-18F8-63C09769F6C5}"/>
              </a:ext>
            </a:extLst>
          </p:cNvPr>
          <p:cNvSpPr txBox="1"/>
          <p:nvPr/>
        </p:nvSpPr>
        <p:spPr>
          <a:xfrm>
            <a:off x="3074720" y="5644057"/>
            <a:ext cx="2398528"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更高效地采样</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1" name="文本框 80">
            <a:extLst>
              <a:ext uri="{FF2B5EF4-FFF2-40B4-BE49-F238E27FC236}">
                <a16:creationId xmlns:a16="http://schemas.microsoft.com/office/drawing/2014/main" id="{4F7F5057-CDC8-6601-A9D1-D1D678A565B3}"/>
              </a:ext>
            </a:extLst>
          </p:cNvPr>
          <p:cNvSpPr txBox="1"/>
          <p:nvPr/>
        </p:nvSpPr>
        <p:spPr>
          <a:xfrm>
            <a:off x="6334108" y="1258892"/>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如何实现高质量的采样</a:t>
            </a:r>
          </a:p>
        </p:txBody>
      </p:sp>
      <p:sp>
        <p:nvSpPr>
          <p:cNvPr id="82" name="文本框 81">
            <a:extLst>
              <a:ext uri="{FF2B5EF4-FFF2-40B4-BE49-F238E27FC236}">
                <a16:creationId xmlns:a16="http://schemas.microsoft.com/office/drawing/2014/main" id="{7C8B9283-10C8-583D-C295-0FDC40AC8626}"/>
              </a:ext>
            </a:extLst>
          </p:cNvPr>
          <p:cNvSpPr txBox="1"/>
          <p:nvPr/>
        </p:nvSpPr>
        <p:spPr>
          <a:xfrm>
            <a:off x="667928" y="6284710"/>
            <a:ext cx="5352416" cy="417358"/>
          </a:xfrm>
          <a:prstGeom prst="rect">
            <a:avLst/>
          </a:prstGeom>
          <a:noFill/>
        </p:spPr>
        <p:txBody>
          <a:bodyPr wrap="square" rtlCol="0">
            <a:spAutoFit/>
          </a:bodyPr>
          <a:lstStyle/>
          <a:p>
            <a:pPr algn="l">
              <a:lnSpc>
                <a:spcPct val="130000"/>
              </a:lnSpc>
            </a:pPr>
            <a:r>
              <a:rPr lang="zh-CN" altLang="en-US" b="1">
                <a:latin typeface="微软雅黑" panose="020B0503020204020204" pitchFamily="34" charset="-122"/>
                <a:ea typeface="微软雅黑" panose="020B0503020204020204" pitchFamily="34" charset="-122"/>
              </a:rPr>
              <a:t>避免冗杂：不同图路径前三个元素不能重复</a:t>
            </a:r>
            <a:endParaRPr lang="en-US" altLang="zh-CN" b="1">
              <a:latin typeface="微软雅黑" panose="020B0503020204020204" pitchFamily="34" charset="-122"/>
              <a:ea typeface="微软雅黑" panose="020B0503020204020204" pitchFamily="34" charset="-122"/>
            </a:endParaRPr>
          </a:p>
        </p:txBody>
      </p:sp>
      <p:sp>
        <p:nvSpPr>
          <p:cNvPr id="84" name="矩形: 圆角 83">
            <a:extLst>
              <a:ext uri="{FF2B5EF4-FFF2-40B4-BE49-F238E27FC236}">
                <a16:creationId xmlns:a16="http://schemas.microsoft.com/office/drawing/2014/main" id="{B9103CDA-11E0-310D-5A3E-21E20283CF3D}"/>
              </a:ext>
            </a:extLst>
          </p:cNvPr>
          <p:cNvSpPr/>
          <p:nvPr/>
        </p:nvSpPr>
        <p:spPr>
          <a:xfrm>
            <a:off x="6096000" y="4155381"/>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度数偏差</a:t>
            </a:r>
          </a:p>
        </p:txBody>
      </p:sp>
      <p:sp>
        <p:nvSpPr>
          <p:cNvPr id="85" name="文本框 84">
            <a:extLst>
              <a:ext uri="{FF2B5EF4-FFF2-40B4-BE49-F238E27FC236}">
                <a16:creationId xmlns:a16="http://schemas.microsoft.com/office/drawing/2014/main" id="{9C5DAB06-4DFC-1E83-0A33-0E17C5F6516B}"/>
              </a:ext>
            </a:extLst>
          </p:cNvPr>
          <p:cNvSpPr txBox="1"/>
          <p:nvPr/>
        </p:nvSpPr>
        <p:spPr>
          <a:xfrm>
            <a:off x="7308803" y="1900526"/>
            <a:ext cx="4050849"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更好的学习长距离依赖：路径深度大</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87" name="图片 86">
            <a:extLst>
              <a:ext uri="{FF2B5EF4-FFF2-40B4-BE49-F238E27FC236}">
                <a16:creationId xmlns:a16="http://schemas.microsoft.com/office/drawing/2014/main" id="{8957855E-11AC-D699-76A9-EB32F8A9A737}"/>
              </a:ext>
            </a:extLst>
          </p:cNvPr>
          <p:cNvPicPr>
            <a:picLocks noChangeAspect="1"/>
          </p:cNvPicPr>
          <p:nvPr/>
        </p:nvPicPr>
        <p:blipFill>
          <a:blip r:embed="rId3"/>
          <a:stretch>
            <a:fillRect/>
          </a:stretch>
        </p:blipFill>
        <p:spPr>
          <a:xfrm>
            <a:off x="6045729" y="4831602"/>
            <a:ext cx="2321686" cy="1787493"/>
          </a:xfrm>
          <a:prstGeom prst="rect">
            <a:avLst/>
          </a:prstGeom>
        </p:spPr>
      </p:pic>
      <p:pic>
        <p:nvPicPr>
          <p:cNvPr id="88" name="图片 87">
            <a:extLst>
              <a:ext uri="{FF2B5EF4-FFF2-40B4-BE49-F238E27FC236}">
                <a16:creationId xmlns:a16="http://schemas.microsoft.com/office/drawing/2014/main" id="{B9811FC8-B7AB-7072-2FBE-E6510B1808A6}"/>
              </a:ext>
            </a:extLst>
          </p:cNvPr>
          <p:cNvPicPr>
            <a:picLocks noChangeAspect="1"/>
          </p:cNvPicPr>
          <p:nvPr/>
        </p:nvPicPr>
        <p:blipFill>
          <a:blip r:embed="rId4"/>
          <a:stretch>
            <a:fillRect/>
          </a:stretch>
        </p:blipFill>
        <p:spPr>
          <a:xfrm>
            <a:off x="8316938" y="2545367"/>
            <a:ext cx="2752090" cy="704326"/>
          </a:xfrm>
          <a:prstGeom prst="rect">
            <a:avLst/>
          </a:prstGeom>
        </p:spPr>
      </p:pic>
      <p:sp>
        <p:nvSpPr>
          <p:cNvPr id="89" name="文本框 88">
            <a:extLst>
              <a:ext uri="{FF2B5EF4-FFF2-40B4-BE49-F238E27FC236}">
                <a16:creationId xmlns:a16="http://schemas.microsoft.com/office/drawing/2014/main" id="{2ACFB0E8-28FA-4E91-ECD2-CF484173AEB4}"/>
              </a:ext>
            </a:extLst>
          </p:cNvPr>
          <p:cNvSpPr txBox="1"/>
          <p:nvPr/>
        </p:nvSpPr>
        <p:spPr>
          <a:xfrm>
            <a:off x="7206572" y="3587706"/>
            <a:ext cx="4050849" cy="417358"/>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节点度数越高：越重要</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90" name="图片 89">
            <a:extLst>
              <a:ext uri="{FF2B5EF4-FFF2-40B4-BE49-F238E27FC236}">
                <a16:creationId xmlns:a16="http://schemas.microsoft.com/office/drawing/2014/main" id="{5983B952-1E15-8B46-9CF1-5BCD9360049F}"/>
              </a:ext>
            </a:extLst>
          </p:cNvPr>
          <p:cNvPicPr>
            <a:picLocks noChangeAspect="1"/>
          </p:cNvPicPr>
          <p:nvPr/>
        </p:nvPicPr>
        <p:blipFill rotWithShape="1">
          <a:blip r:embed="rId5"/>
          <a:srcRect l="3058" r="3419"/>
          <a:stretch/>
        </p:blipFill>
        <p:spPr>
          <a:xfrm>
            <a:off x="7481976" y="4047051"/>
            <a:ext cx="4569956" cy="720715"/>
          </a:xfrm>
          <a:prstGeom prst="rect">
            <a:avLst/>
          </a:prstGeom>
        </p:spPr>
      </p:pic>
      <p:sp>
        <p:nvSpPr>
          <p:cNvPr id="92" name="矩形: 圆角 91">
            <a:extLst>
              <a:ext uri="{FF2B5EF4-FFF2-40B4-BE49-F238E27FC236}">
                <a16:creationId xmlns:a16="http://schemas.microsoft.com/office/drawing/2014/main" id="{F9FCE8F7-5138-FF88-9881-6869B84CE6BB}"/>
              </a:ext>
            </a:extLst>
          </p:cNvPr>
          <p:cNvSpPr/>
          <p:nvPr/>
        </p:nvSpPr>
        <p:spPr>
          <a:xfrm>
            <a:off x="6096000" y="2662297"/>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深度偏差</a:t>
            </a:r>
          </a:p>
        </p:txBody>
      </p:sp>
      <p:pic>
        <p:nvPicPr>
          <p:cNvPr id="93" name="图片 92">
            <a:extLst>
              <a:ext uri="{FF2B5EF4-FFF2-40B4-BE49-F238E27FC236}">
                <a16:creationId xmlns:a16="http://schemas.microsoft.com/office/drawing/2014/main" id="{105FBD29-9445-DB95-062D-428AED78218A}"/>
              </a:ext>
            </a:extLst>
          </p:cNvPr>
          <p:cNvPicPr>
            <a:picLocks noChangeAspect="1"/>
          </p:cNvPicPr>
          <p:nvPr/>
        </p:nvPicPr>
        <p:blipFill>
          <a:blip r:embed="rId6"/>
          <a:stretch>
            <a:fillRect/>
          </a:stretch>
        </p:blipFill>
        <p:spPr>
          <a:xfrm>
            <a:off x="8743964" y="5289276"/>
            <a:ext cx="3200400" cy="914400"/>
          </a:xfrm>
          <a:prstGeom prst="rect">
            <a:avLst/>
          </a:prstGeom>
        </p:spPr>
      </p:pic>
    </p:spTree>
    <p:extLst>
      <p:ext uri="{BB962C8B-B14F-4D97-AF65-F5344CB8AC3E}">
        <p14:creationId xmlns:p14="http://schemas.microsoft.com/office/powerpoint/2010/main" val="843188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a:t>
            </a:r>
            <a:r>
              <a:rPr lang="en-US" altLang="zh-CN"/>
              <a:t>Path-Transformer</a:t>
            </a:r>
            <a:r>
              <a:rPr lang="zh-CN" altLang="en-US"/>
              <a:t>路径编码模块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19</a:t>
            </a:fld>
            <a:endParaRPr lang="zh-CN" altLang="en-US"/>
          </a:p>
        </p:txBody>
      </p:sp>
      <p:sp>
        <p:nvSpPr>
          <p:cNvPr id="46" name="文本框 45">
            <a:extLst>
              <a:ext uri="{FF2B5EF4-FFF2-40B4-BE49-F238E27FC236}">
                <a16:creationId xmlns:a16="http://schemas.microsoft.com/office/drawing/2014/main" id="{B686196A-3F63-94F1-F683-F3B6C669AC69}"/>
              </a:ext>
            </a:extLst>
          </p:cNvPr>
          <p:cNvSpPr txBox="1"/>
          <p:nvPr/>
        </p:nvSpPr>
        <p:spPr>
          <a:xfrm>
            <a:off x="1638721" y="1052736"/>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学习图路径的语义信息，转换为向量表示</a:t>
            </a:r>
          </a:p>
        </p:txBody>
      </p:sp>
      <p:grpSp>
        <p:nvGrpSpPr>
          <p:cNvPr id="50" name="组合 49">
            <a:extLst>
              <a:ext uri="{FF2B5EF4-FFF2-40B4-BE49-F238E27FC236}">
                <a16:creationId xmlns:a16="http://schemas.microsoft.com/office/drawing/2014/main" id="{433C2FEA-F9CD-3233-3AEE-3BA1CA921F0B}"/>
              </a:ext>
            </a:extLst>
          </p:cNvPr>
          <p:cNvGrpSpPr/>
          <p:nvPr/>
        </p:nvGrpSpPr>
        <p:grpSpPr>
          <a:xfrm>
            <a:off x="5145129" y="1860466"/>
            <a:ext cx="4427588" cy="679801"/>
            <a:chOff x="5015880" y="2055350"/>
            <a:chExt cx="4427588" cy="679801"/>
          </a:xfrm>
        </p:grpSpPr>
        <p:sp>
          <p:nvSpPr>
            <p:cNvPr id="47" name="文本框 46">
              <a:extLst>
                <a:ext uri="{FF2B5EF4-FFF2-40B4-BE49-F238E27FC236}">
                  <a16:creationId xmlns:a16="http://schemas.microsoft.com/office/drawing/2014/main" id="{9D2D248D-1934-00AD-702B-8AD1A36CD3A0}"/>
                </a:ext>
              </a:extLst>
            </p:cNvPr>
            <p:cNvSpPr txBox="1"/>
            <p:nvPr/>
          </p:nvSpPr>
          <p:spPr>
            <a:xfrm>
              <a:off x="5015880" y="2055350"/>
              <a:ext cx="1431120" cy="67980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solidFill>
                    <a:srgbClr val="145396"/>
                  </a:solidFill>
                  <a:latin typeface="微软雅黑" panose="020B0503020204020204" pitchFamily="34" charset="-122"/>
                  <a:ea typeface="微软雅黑" panose="020B0503020204020204" pitchFamily="34" charset="-122"/>
                </a:rPr>
                <a:t>图路径</a:t>
              </a:r>
              <a:br>
                <a:rPr kumimoji="1" lang="en-US" altLang="zh-CN" sz="1600" b="1">
                  <a:solidFill>
                    <a:srgbClr val="145396"/>
                  </a:solidFill>
                  <a:latin typeface="微软雅黑" panose="020B0503020204020204" pitchFamily="34" charset="-122"/>
                  <a:ea typeface="微软雅黑" panose="020B0503020204020204" pitchFamily="34" charset="-122"/>
                </a:rPr>
              </a:br>
              <a:r>
                <a:rPr kumimoji="1" lang="zh-CN" altLang="en-US" sz="1600" b="1">
                  <a:solidFill>
                    <a:srgbClr val="145396"/>
                  </a:solidFill>
                  <a:latin typeface="微软雅黑" panose="020B0503020204020204" pitchFamily="34" charset="-122"/>
                  <a:ea typeface="微软雅黑" panose="020B0503020204020204" pitchFamily="34" charset="-122"/>
                </a:rPr>
                <a:t>向量表示</a:t>
              </a:r>
            </a:p>
          </p:txBody>
        </p:sp>
        <p:sp>
          <p:nvSpPr>
            <p:cNvPr id="48" name="文本框 47">
              <a:extLst>
                <a:ext uri="{FF2B5EF4-FFF2-40B4-BE49-F238E27FC236}">
                  <a16:creationId xmlns:a16="http://schemas.microsoft.com/office/drawing/2014/main" id="{17907F2C-D9E6-3A32-D1BD-39C9CA7B3396}"/>
                </a:ext>
              </a:extLst>
            </p:cNvPr>
            <p:cNvSpPr txBox="1"/>
            <p:nvPr/>
          </p:nvSpPr>
          <p:spPr>
            <a:xfrm>
              <a:off x="6860220" y="2121698"/>
              <a:ext cx="2583248" cy="372025"/>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latin typeface="微软雅黑" panose="020B0503020204020204" pitchFamily="34" charset="-122"/>
                  <a:ea typeface="微软雅黑" panose="020B0503020204020204" pitchFamily="34" charset="-122"/>
                </a:rPr>
                <a:t>掩蔽实体关系预测任务</a:t>
              </a:r>
            </a:p>
          </p:txBody>
        </p:sp>
      </p:grpSp>
      <p:sp>
        <p:nvSpPr>
          <p:cNvPr id="53" name="文本框 52">
            <a:extLst>
              <a:ext uri="{FF2B5EF4-FFF2-40B4-BE49-F238E27FC236}">
                <a16:creationId xmlns:a16="http://schemas.microsoft.com/office/drawing/2014/main" id="{AF081BCC-407E-A90B-D859-5360F6250CE3}"/>
              </a:ext>
            </a:extLst>
          </p:cNvPr>
          <p:cNvSpPr txBox="1"/>
          <p:nvPr/>
        </p:nvSpPr>
        <p:spPr>
          <a:xfrm>
            <a:off x="335360" y="2378924"/>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r>
              <a:rPr kumimoji="1" lang="en-US" altLang="zh-CN" b="1">
                <a:solidFill>
                  <a:srgbClr val="145396"/>
                </a:solidFill>
                <a:latin typeface="微软雅黑" panose="020B0503020204020204" pitchFamily="34" charset="-122"/>
                <a:ea typeface="微软雅黑" panose="020B0503020204020204" pitchFamily="34" charset="-122"/>
              </a:rPr>
              <a:t>CLS</a:t>
            </a:r>
            <a:endParaRPr kumimoji="1" lang="zh-CN" altLang="en-US" b="1">
              <a:solidFill>
                <a:srgbClr val="145396"/>
              </a:solidFill>
              <a:latin typeface="微软雅黑" panose="020B0503020204020204" pitchFamily="34" charset="-122"/>
              <a:ea typeface="微软雅黑" panose="020B0503020204020204" pitchFamily="34" charset="-122"/>
            </a:endParaRPr>
          </a:p>
        </p:txBody>
      </p:sp>
      <p:sp>
        <p:nvSpPr>
          <p:cNvPr id="60" name="矩形: 圆角 218">
            <a:extLst>
              <a:ext uri="{FF2B5EF4-FFF2-40B4-BE49-F238E27FC236}">
                <a16:creationId xmlns:a16="http://schemas.microsoft.com/office/drawing/2014/main" id="{062033DD-3A05-4660-63B1-7AE7CD042529}"/>
              </a:ext>
            </a:extLst>
          </p:cNvPr>
          <p:cNvSpPr/>
          <p:nvPr/>
        </p:nvSpPr>
        <p:spPr>
          <a:xfrm rot="16200000">
            <a:off x="1404518" y="2817605"/>
            <a:ext cx="468408" cy="782317"/>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CLS</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9C5723C3-FE43-1690-D6BB-AC83B0D5B374}"/>
              </a:ext>
            </a:extLst>
          </p:cNvPr>
          <p:cNvSpPr txBox="1"/>
          <p:nvPr/>
        </p:nvSpPr>
        <p:spPr>
          <a:xfrm>
            <a:off x="2276704" y="2378923"/>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pic>
        <p:nvPicPr>
          <p:cNvPr id="66" name="图片 65">
            <a:extLst>
              <a:ext uri="{FF2B5EF4-FFF2-40B4-BE49-F238E27FC236}">
                <a16:creationId xmlns:a16="http://schemas.microsoft.com/office/drawing/2014/main" id="{80E9CF0A-6A92-27B8-B9DA-801659E3A2A2}"/>
              </a:ext>
            </a:extLst>
          </p:cNvPr>
          <p:cNvPicPr>
            <a:picLocks noChangeAspect="1"/>
          </p:cNvPicPr>
          <p:nvPr/>
        </p:nvPicPr>
        <p:blipFill>
          <a:blip r:embed="rId3"/>
          <a:stretch>
            <a:fillRect/>
          </a:stretch>
        </p:blipFill>
        <p:spPr>
          <a:xfrm>
            <a:off x="2666687" y="2946612"/>
            <a:ext cx="810838" cy="524301"/>
          </a:xfrm>
          <a:prstGeom prst="rect">
            <a:avLst/>
          </a:prstGeom>
        </p:spPr>
      </p:pic>
      <p:pic>
        <p:nvPicPr>
          <p:cNvPr id="67" name="图片 66">
            <a:extLst>
              <a:ext uri="{FF2B5EF4-FFF2-40B4-BE49-F238E27FC236}">
                <a16:creationId xmlns:a16="http://schemas.microsoft.com/office/drawing/2014/main" id="{84B4BA64-D5B7-3F56-D361-E97707A7F3A9}"/>
              </a:ext>
            </a:extLst>
          </p:cNvPr>
          <p:cNvPicPr>
            <a:picLocks noChangeAspect="1"/>
          </p:cNvPicPr>
          <p:nvPr/>
        </p:nvPicPr>
        <p:blipFill>
          <a:blip r:embed="rId4"/>
          <a:stretch>
            <a:fillRect/>
          </a:stretch>
        </p:blipFill>
        <p:spPr>
          <a:xfrm>
            <a:off x="3580066" y="2946611"/>
            <a:ext cx="816935" cy="524301"/>
          </a:xfrm>
          <a:prstGeom prst="rect">
            <a:avLst/>
          </a:prstGeom>
        </p:spPr>
      </p:pic>
      <p:sp>
        <p:nvSpPr>
          <p:cNvPr id="68" name="文本框 67">
            <a:extLst>
              <a:ext uri="{FF2B5EF4-FFF2-40B4-BE49-F238E27FC236}">
                <a16:creationId xmlns:a16="http://schemas.microsoft.com/office/drawing/2014/main" id="{1CE83CF7-03DB-C794-D8D0-11EA7B6DA520}"/>
              </a:ext>
            </a:extLst>
          </p:cNvPr>
          <p:cNvSpPr txBox="1"/>
          <p:nvPr/>
        </p:nvSpPr>
        <p:spPr>
          <a:xfrm>
            <a:off x="1363325" y="3670101"/>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类型嵌入</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位置嵌入</a:t>
            </a:r>
          </a:p>
        </p:txBody>
      </p:sp>
      <p:cxnSp>
        <p:nvCxnSpPr>
          <p:cNvPr id="70" name="直接箭头连接符 69">
            <a:extLst>
              <a:ext uri="{FF2B5EF4-FFF2-40B4-BE49-F238E27FC236}">
                <a16:creationId xmlns:a16="http://schemas.microsoft.com/office/drawing/2014/main" id="{245662FB-BC05-AEF4-B986-53FBA69C492F}"/>
              </a:ext>
            </a:extLst>
          </p:cNvPr>
          <p:cNvCxnSpPr/>
          <p:nvPr/>
        </p:nvCxnSpPr>
        <p:spPr>
          <a:xfrm flipH="1" flipV="1">
            <a:off x="1790543" y="3496547"/>
            <a:ext cx="153056" cy="173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E5FA4624-C492-2333-380E-7DFB494687E6}"/>
              </a:ext>
            </a:extLst>
          </p:cNvPr>
          <p:cNvCxnSpPr/>
          <p:nvPr/>
        </p:nvCxnSpPr>
        <p:spPr>
          <a:xfrm flipV="1">
            <a:off x="3230703" y="3470912"/>
            <a:ext cx="246822" cy="199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矩形: 圆角 73">
            <a:extLst>
              <a:ext uri="{FF2B5EF4-FFF2-40B4-BE49-F238E27FC236}">
                <a16:creationId xmlns:a16="http://schemas.microsoft.com/office/drawing/2014/main" id="{FED15944-34B6-AA7B-7B0C-BFF8B962C921}"/>
              </a:ext>
            </a:extLst>
          </p:cNvPr>
          <p:cNvSpPr/>
          <p:nvPr/>
        </p:nvSpPr>
        <p:spPr>
          <a:xfrm>
            <a:off x="2060286" y="1721785"/>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模型输入</a:t>
            </a:r>
          </a:p>
        </p:txBody>
      </p:sp>
      <p:sp>
        <p:nvSpPr>
          <p:cNvPr id="76" name="矩形: 圆角 75">
            <a:extLst>
              <a:ext uri="{FF2B5EF4-FFF2-40B4-BE49-F238E27FC236}">
                <a16:creationId xmlns:a16="http://schemas.microsoft.com/office/drawing/2014/main" id="{9D9DA65A-28AF-4E0A-A862-F580BA8EC2AD}"/>
              </a:ext>
            </a:extLst>
          </p:cNvPr>
          <p:cNvSpPr/>
          <p:nvPr/>
        </p:nvSpPr>
        <p:spPr>
          <a:xfrm>
            <a:off x="1159025" y="4457222"/>
            <a:ext cx="325644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掩蔽实体关系预测任务</a:t>
            </a:r>
          </a:p>
        </p:txBody>
      </p:sp>
      <p:sp>
        <p:nvSpPr>
          <p:cNvPr id="83" name="文本框 82">
            <a:extLst>
              <a:ext uri="{FF2B5EF4-FFF2-40B4-BE49-F238E27FC236}">
                <a16:creationId xmlns:a16="http://schemas.microsoft.com/office/drawing/2014/main" id="{B22D4B8A-7C08-2BD6-E189-403E2D15EB0B}"/>
              </a:ext>
            </a:extLst>
          </p:cNvPr>
          <p:cNvSpPr txBox="1"/>
          <p:nvPr/>
        </p:nvSpPr>
        <p:spPr>
          <a:xfrm>
            <a:off x="543486" y="5435932"/>
            <a:ext cx="7470752"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随机遮掩，或者替换掉某个关系或者实体</a:t>
            </a:r>
          </a:p>
        </p:txBody>
      </p:sp>
      <p:pic>
        <p:nvPicPr>
          <p:cNvPr id="86" name="图片 85">
            <a:extLst>
              <a:ext uri="{FF2B5EF4-FFF2-40B4-BE49-F238E27FC236}">
                <a16:creationId xmlns:a16="http://schemas.microsoft.com/office/drawing/2014/main" id="{E61BCA0C-73FD-5EB9-55AF-5B466F3CFF31}"/>
              </a:ext>
            </a:extLst>
          </p:cNvPr>
          <p:cNvPicPr>
            <a:picLocks noChangeAspect="1"/>
          </p:cNvPicPr>
          <p:nvPr/>
        </p:nvPicPr>
        <p:blipFill>
          <a:blip r:embed="rId5"/>
          <a:stretch>
            <a:fillRect/>
          </a:stretch>
        </p:blipFill>
        <p:spPr>
          <a:xfrm>
            <a:off x="1139710" y="5357194"/>
            <a:ext cx="920576" cy="524301"/>
          </a:xfrm>
          <a:prstGeom prst="rect">
            <a:avLst/>
          </a:prstGeom>
        </p:spPr>
      </p:pic>
      <p:pic>
        <p:nvPicPr>
          <p:cNvPr id="91" name="图片 90">
            <a:extLst>
              <a:ext uri="{FF2B5EF4-FFF2-40B4-BE49-F238E27FC236}">
                <a16:creationId xmlns:a16="http://schemas.microsoft.com/office/drawing/2014/main" id="{4ED5ACE5-1882-35D8-D718-9063C37B2AF4}"/>
              </a:ext>
            </a:extLst>
          </p:cNvPr>
          <p:cNvPicPr>
            <a:picLocks noChangeAspect="1"/>
          </p:cNvPicPr>
          <p:nvPr/>
        </p:nvPicPr>
        <p:blipFill>
          <a:blip r:embed="rId6"/>
          <a:stretch>
            <a:fillRect/>
          </a:stretch>
        </p:blipFill>
        <p:spPr>
          <a:xfrm>
            <a:off x="1159025" y="6014267"/>
            <a:ext cx="829128" cy="524301"/>
          </a:xfrm>
          <a:prstGeom prst="rect">
            <a:avLst/>
          </a:prstGeom>
        </p:spPr>
      </p:pic>
      <p:sp>
        <p:nvSpPr>
          <p:cNvPr id="94" name="文本框 93">
            <a:extLst>
              <a:ext uri="{FF2B5EF4-FFF2-40B4-BE49-F238E27FC236}">
                <a16:creationId xmlns:a16="http://schemas.microsoft.com/office/drawing/2014/main" id="{D47F25D7-6F78-5B6F-95B8-0E7A06848FF8}"/>
              </a:ext>
            </a:extLst>
          </p:cNvPr>
          <p:cNvSpPr txBox="1"/>
          <p:nvPr/>
        </p:nvSpPr>
        <p:spPr>
          <a:xfrm>
            <a:off x="538489" y="6082071"/>
            <a:ext cx="3973335"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尝试还原被遮掩的实体</a:t>
            </a:r>
          </a:p>
        </p:txBody>
      </p:sp>
      <p:pic>
        <p:nvPicPr>
          <p:cNvPr id="97" name="图片 96">
            <a:extLst>
              <a:ext uri="{FF2B5EF4-FFF2-40B4-BE49-F238E27FC236}">
                <a16:creationId xmlns:a16="http://schemas.microsoft.com/office/drawing/2014/main" id="{6498BD40-3A01-6C79-AB04-A2BDA9918A67}"/>
              </a:ext>
            </a:extLst>
          </p:cNvPr>
          <p:cNvPicPr>
            <a:picLocks noChangeAspect="1"/>
          </p:cNvPicPr>
          <p:nvPr/>
        </p:nvPicPr>
        <p:blipFill>
          <a:blip r:embed="rId7"/>
          <a:stretch>
            <a:fillRect/>
          </a:stretch>
        </p:blipFill>
        <p:spPr>
          <a:xfrm>
            <a:off x="5447443" y="1916981"/>
            <a:ext cx="5977149" cy="3042796"/>
          </a:xfrm>
          <a:prstGeom prst="rect">
            <a:avLst/>
          </a:prstGeom>
        </p:spPr>
      </p:pic>
      <p:pic>
        <p:nvPicPr>
          <p:cNvPr id="98" name="图片 97">
            <a:extLst>
              <a:ext uri="{FF2B5EF4-FFF2-40B4-BE49-F238E27FC236}">
                <a16:creationId xmlns:a16="http://schemas.microsoft.com/office/drawing/2014/main" id="{8F64AB0C-C6ED-6997-C745-281B7EEDDC36}"/>
              </a:ext>
            </a:extLst>
          </p:cNvPr>
          <p:cNvPicPr>
            <a:picLocks noChangeAspect="1"/>
          </p:cNvPicPr>
          <p:nvPr/>
        </p:nvPicPr>
        <p:blipFill>
          <a:blip r:embed="rId8"/>
          <a:stretch>
            <a:fillRect/>
          </a:stretch>
        </p:blipFill>
        <p:spPr>
          <a:xfrm>
            <a:off x="4478008" y="6004586"/>
            <a:ext cx="810838" cy="524301"/>
          </a:xfrm>
          <a:prstGeom prst="rect">
            <a:avLst/>
          </a:prstGeom>
        </p:spPr>
      </p:pic>
      <p:pic>
        <p:nvPicPr>
          <p:cNvPr id="99" name="图片 98">
            <a:extLst>
              <a:ext uri="{FF2B5EF4-FFF2-40B4-BE49-F238E27FC236}">
                <a16:creationId xmlns:a16="http://schemas.microsoft.com/office/drawing/2014/main" id="{F7421713-CE33-CAA1-98BB-C95AA19B319E}"/>
              </a:ext>
            </a:extLst>
          </p:cNvPr>
          <p:cNvPicPr>
            <a:picLocks noChangeAspect="1"/>
          </p:cNvPicPr>
          <p:nvPr/>
        </p:nvPicPr>
        <p:blipFill>
          <a:blip r:embed="rId9"/>
          <a:stretch>
            <a:fillRect/>
          </a:stretch>
        </p:blipFill>
        <p:spPr>
          <a:xfrm>
            <a:off x="6744072" y="5791105"/>
            <a:ext cx="4621778" cy="879265"/>
          </a:xfrm>
          <a:prstGeom prst="rect">
            <a:avLst/>
          </a:prstGeom>
        </p:spPr>
      </p:pic>
      <p:sp>
        <p:nvSpPr>
          <p:cNvPr id="100" name="文本框 99">
            <a:extLst>
              <a:ext uri="{FF2B5EF4-FFF2-40B4-BE49-F238E27FC236}">
                <a16:creationId xmlns:a16="http://schemas.microsoft.com/office/drawing/2014/main" id="{979959EF-BD5F-C1A5-615C-10FBB209435F}"/>
              </a:ext>
            </a:extLst>
          </p:cNvPr>
          <p:cNvSpPr txBox="1"/>
          <p:nvPr/>
        </p:nvSpPr>
        <p:spPr>
          <a:xfrm>
            <a:off x="7248128" y="5272752"/>
            <a:ext cx="4003075"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加强了模型学习长距离依赖的能力</a:t>
            </a:r>
          </a:p>
        </p:txBody>
      </p:sp>
    </p:spTree>
    <p:extLst>
      <p:ext uri="{BB962C8B-B14F-4D97-AF65-F5344CB8AC3E}">
        <p14:creationId xmlns:p14="http://schemas.microsoft.com/office/powerpoint/2010/main" val="2611025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a:endCxn id="52" idx="1"/>
          </p:cNvCxnSpPr>
          <p:nvPr/>
        </p:nvCxnSpPr>
        <p:spPr>
          <a:xfrm>
            <a:off x="748932" y="0"/>
            <a:ext cx="0" cy="2127628"/>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矩形: 圆角 51"/>
          <p:cNvSpPr/>
          <p:nvPr/>
        </p:nvSpPr>
        <p:spPr>
          <a:xfrm rot="5400000">
            <a:off x="-552441" y="3073465"/>
            <a:ext cx="2602746"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748665" y="4695190"/>
            <a:ext cx="0" cy="217043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87892" y="2568244"/>
            <a:ext cx="921385" cy="1687011"/>
          </a:xfrm>
          <a:prstGeom prst="rect">
            <a:avLst/>
          </a:prstGeom>
          <a:noFill/>
        </p:spPr>
        <p:txBody>
          <a:bodyPr vert="eaVert" wrap="square" rtlCol="0">
            <a:spAutoFit/>
          </a:bodyPr>
          <a:lstStyle/>
          <a:p>
            <a:pPr algn="dist"/>
            <a:r>
              <a:rPr lang="zh-CN" altLang="en-US" sz="4800">
                <a:solidFill>
                  <a:schemeClr val="bg1"/>
                </a:solidFill>
                <a:latin typeface="+mj-ea"/>
                <a:ea typeface="+mj-ea"/>
              </a:rPr>
              <a:t>目录</a:t>
            </a:r>
          </a:p>
        </p:txBody>
      </p:sp>
      <p:grpSp>
        <p:nvGrpSpPr>
          <p:cNvPr id="36" name="组合 35">
            <a:extLst>
              <a:ext uri="{FF2B5EF4-FFF2-40B4-BE49-F238E27FC236}">
                <a16:creationId xmlns:a16="http://schemas.microsoft.com/office/drawing/2014/main" id="{5594DBD8-15AA-C3EA-497D-DF4B67031ADB}"/>
              </a:ext>
            </a:extLst>
          </p:cNvPr>
          <p:cNvGrpSpPr/>
          <p:nvPr/>
        </p:nvGrpSpPr>
        <p:grpSpPr>
          <a:xfrm>
            <a:off x="2135560" y="597680"/>
            <a:ext cx="8856983" cy="5662639"/>
            <a:chOff x="1795417" y="451302"/>
            <a:chExt cx="8856983" cy="5662639"/>
          </a:xfrm>
        </p:grpSpPr>
        <p:grpSp>
          <p:nvGrpSpPr>
            <p:cNvPr id="14" name="组合 13">
              <a:extLst>
                <a:ext uri="{FF2B5EF4-FFF2-40B4-BE49-F238E27FC236}">
                  <a16:creationId xmlns:a16="http://schemas.microsoft.com/office/drawing/2014/main" id="{F954839F-AE9A-6EDC-77BD-545614394ACB}"/>
                </a:ext>
              </a:extLst>
            </p:cNvPr>
            <p:cNvGrpSpPr/>
            <p:nvPr/>
          </p:nvGrpSpPr>
          <p:grpSpPr>
            <a:xfrm>
              <a:off x="1795417" y="2408582"/>
              <a:ext cx="7263339" cy="769441"/>
              <a:chOff x="1712981" y="1445795"/>
              <a:chExt cx="7263339" cy="769441"/>
            </a:xfrm>
          </p:grpSpPr>
          <p:sp>
            <p:nvSpPr>
              <p:cNvPr id="10" name="文本框 9"/>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3</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8" name="文本框 17"/>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研究目标与内容</a:t>
                </a:r>
              </a:p>
            </p:txBody>
          </p:sp>
        </p:grpSp>
        <p:grpSp>
          <p:nvGrpSpPr>
            <p:cNvPr id="15" name="组合 14">
              <a:extLst>
                <a:ext uri="{FF2B5EF4-FFF2-40B4-BE49-F238E27FC236}">
                  <a16:creationId xmlns:a16="http://schemas.microsoft.com/office/drawing/2014/main" id="{3D9B2126-3E8C-C03C-F2B9-879EEB6CEF63}"/>
                </a:ext>
              </a:extLst>
            </p:cNvPr>
            <p:cNvGrpSpPr/>
            <p:nvPr/>
          </p:nvGrpSpPr>
          <p:grpSpPr>
            <a:xfrm>
              <a:off x="1795417" y="1429942"/>
              <a:ext cx="7263339" cy="769441"/>
              <a:chOff x="1712981" y="1445795"/>
              <a:chExt cx="7263339" cy="769441"/>
            </a:xfrm>
          </p:grpSpPr>
          <p:sp>
            <p:nvSpPr>
              <p:cNvPr id="16" name="文本框 15">
                <a:extLst>
                  <a:ext uri="{FF2B5EF4-FFF2-40B4-BE49-F238E27FC236}">
                    <a16:creationId xmlns:a16="http://schemas.microsoft.com/office/drawing/2014/main" id="{5394CF38-E98A-0CF0-F7A8-3BCE93DBA3E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2</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7" name="文本框 16">
                <a:extLst>
                  <a:ext uri="{FF2B5EF4-FFF2-40B4-BE49-F238E27FC236}">
                    <a16:creationId xmlns:a16="http://schemas.microsoft.com/office/drawing/2014/main" id="{010EAD5F-7E3E-E492-2C7B-A11459C860F7}"/>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国内外研究现状</a:t>
                </a:r>
              </a:p>
            </p:txBody>
          </p:sp>
        </p:grpSp>
        <p:grpSp>
          <p:nvGrpSpPr>
            <p:cNvPr id="19" name="组合 18">
              <a:extLst>
                <a:ext uri="{FF2B5EF4-FFF2-40B4-BE49-F238E27FC236}">
                  <a16:creationId xmlns:a16="http://schemas.microsoft.com/office/drawing/2014/main" id="{6C92BF17-9B04-DB44-38D3-636AEAC6A1A5}"/>
                </a:ext>
              </a:extLst>
            </p:cNvPr>
            <p:cNvGrpSpPr/>
            <p:nvPr/>
          </p:nvGrpSpPr>
          <p:grpSpPr>
            <a:xfrm>
              <a:off x="1795417" y="3387222"/>
              <a:ext cx="8856983" cy="769441"/>
              <a:chOff x="1712981" y="1445795"/>
              <a:chExt cx="8856983" cy="769441"/>
            </a:xfrm>
          </p:grpSpPr>
          <p:sp>
            <p:nvSpPr>
              <p:cNvPr id="20" name="文本框 19">
                <a:extLst>
                  <a:ext uri="{FF2B5EF4-FFF2-40B4-BE49-F238E27FC236}">
                    <a16:creationId xmlns:a16="http://schemas.microsoft.com/office/drawing/2014/main" id="{E2C87904-63FA-1698-A216-4C647E56C25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4</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1" name="文本框 20">
                <a:extLst>
                  <a:ext uri="{FF2B5EF4-FFF2-40B4-BE49-F238E27FC236}">
                    <a16:creationId xmlns:a16="http://schemas.microsoft.com/office/drawing/2014/main" id="{8CB02B50-536C-9C8D-7ACA-3D28A8405A34}"/>
                  </a:ext>
                </a:extLst>
              </p:cNvPr>
              <p:cNvSpPr txBox="1"/>
              <p:nvPr/>
            </p:nvSpPr>
            <p:spPr>
              <a:xfrm>
                <a:off x="2423591" y="1537628"/>
                <a:ext cx="8146373"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基于邻域感知</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的知识图谱补全模型</a:t>
                </a:r>
              </a:p>
            </p:txBody>
          </p:sp>
        </p:grpSp>
        <p:grpSp>
          <p:nvGrpSpPr>
            <p:cNvPr id="25" name="组合 24">
              <a:extLst>
                <a:ext uri="{FF2B5EF4-FFF2-40B4-BE49-F238E27FC236}">
                  <a16:creationId xmlns:a16="http://schemas.microsoft.com/office/drawing/2014/main" id="{35FE557A-FF96-7652-478A-259825870B6E}"/>
                </a:ext>
              </a:extLst>
            </p:cNvPr>
            <p:cNvGrpSpPr/>
            <p:nvPr/>
          </p:nvGrpSpPr>
          <p:grpSpPr>
            <a:xfrm>
              <a:off x="1795417" y="4365862"/>
              <a:ext cx="8856983" cy="769441"/>
              <a:chOff x="1712981" y="1445795"/>
              <a:chExt cx="8856983" cy="769441"/>
            </a:xfrm>
          </p:grpSpPr>
          <p:sp>
            <p:nvSpPr>
              <p:cNvPr id="26" name="文本框 25">
                <a:extLst>
                  <a:ext uri="{FF2B5EF4-FFF2-40B4-BE49-F238E27FC236}">
                    <a16:creationId xmlns:a16="http://schemas.microsoft.com/office/drawing/2014/main" id="{E1E644B6-DBFD-36CC-483F-72D01A5EB585}"/>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5</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7" name="文本框 26">
                <a:extLst>
                  <a:ext uri="{FF2B5EF4-FFF2-40B4-BE49-F238E27FC236}">
                    <a16:creationId xmlns:a16="http://schemas.microsoft.com/office/drawing/2014/main" id="{AE30B03B-A8A4-6C67-F9AC-83D5C9B006AB}"/>
                  </a:ext>
                </a:extLst>
              </p:cNvPr>
              <p:cNvSpPr txBox="1"/>
              <p:nvPr/>
            </p:nvSpPr>
            <p:spPr>
              <a:xfrm>
                <a:off x="2423592" y="1537628"/>
                <a:ext cx="8146372"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结合图路径和局部邻域的</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模型</a:t>
                </a:r>
              </a:p>
            </p:txBody>
          </p:sp>
        </p:grpSp>
        <p:grpSp>
          <p:nvGrpSpPr>
            <p:cNvPr id="28" name="组合 27">
              <a:extLst>
                <a:ext uri="{FF2B5EF4-FFF2-40B4-BE49-F238E27FC236}">
                  <a16:creationId xmlns:a16="http://schemas.microsoft.com/office/drawing/2014/main" id="{C96146BB-3C72-B05A-C792-08C931921119}"/>
                </a:ext>
              </a:extLst>
            </p:cNvPr>
            <p:cNvGrpSpPr/>
            <p:nvPr/>
          </p:nvGrpSpPr>
          <p:grpSpPr>
            <a:xfrm>
              <a:off x="1795417" y="5344500"/>
              <a:ext cx="7263339" cy="769441"/>
              <a:chOff x="1712981" y="1445795"/>
              <a:chExt cx="7263339" cy="769441"/>
            </a:xfrm>
          </p:grpSpPr>
          <p:sp>
            <p:nvSpPr>
              <p:cNvPr id="29" name="文本框 28">
                <a:extLst>
                  <a:ext uri="{FF2B5EF4-FFF2-40B4-BE49-F238E27FC236}">
                    <a16:creationId xmlns:a16="http://schemas.microsoft.com/office/drawing/2014/main" id="{15F79271-F7BF-FAEA-E487-52B88CBA89E6}"/>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6</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0" name="文本框 29">
                <a:extLst>
                  <a:ext uri="{FF2B5EF4-FFF2-40B4-BE49-F238E27FC236}">
                    <a16:creationId xmlns:a16="http://schemas.microsoft.com/office/drawing/2014/main" id="{65C93394-F6BD-29B1-FF7C-43980EF0F51C}"/>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a:solidFill>
                      <a:schemeClr val="tx1">
                        <a:lumMod val="85000"/>
                        <a:lumOff val="15000"/>
                      </a:schemeClr>
                    </a:solidFill>
                    <a:latin typeface="+mj-ea"/>
                    <a:ea typeface="+mj-ea"/>
                  </a:rPr>
                  <a:t>课题总结与展望</a:t>
                </a:r>
                <a:endPar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endParaRPr>
              </a:p>
            </p:txBody>
          </p:sp>
        </p:grpSp>
        <p:grpSp>
          <p:nvGrpSpPr>
            <p:cNvPr id="32" name="组合 31">
              <a:extLst>
                <a:ext uri="{FF2B5EF4-FFF2-40B4-BE49-F238E27FC236}">
                  <a16:creationId xmlns:a16="http://schemas.microsoft.com/office/drawing/2014/main" id="{32278D8A-A07D-5A58-438B-A2C3505B04A2}"/>
                </a:ext>
              </a:extLst>
            </p:cNvPr>
            <p:cNvGrpSpPr/>
            <p:nvPr/>
          </p:nvGrpSpPr>
          <p:grpSpPr>
            <a:xfrm>
              <a:off x="1795417" y="451302"/>
              <a:ext cx="7263339" cy="769441"/>
              <a:chOff x="1712981" y="1445795"/>
              <a:chExt cx="7263339" cy="769441"/>
            </a:xfrm>
          </p:grpSpPr>
          <p:sp>
            <p:nvSpPr>
              <p:cNvPr id="33" name="文本框 32">
                <a:extLst>
                  <a:ext uri="{FF2B5EF4-FFF2-40B4-BE49-F238E27FC236}">
                    <a16:creationId xmlns:a16="http://schemas.microsoft.com/office/drawing/2014/main" id="{B4D9D738-A985-CB25-2187-8B0620092F97}"/>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1</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4" name="文本框 33">
                <a:extLst>
                  <a:ext uri="{FF2B5EF4-FFF2-40B4-BE49-F238E27FC236}">
                    <a16:creationId xmlns:a16="http://schemas.microsoft.com/office/drawing/2014/main" id="{0AA5143F-1272-F7C7-D5AE-E6ACD3451FED}"/>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课题背景与意义</a:t>
                </a: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390573" cy="605909"/>
          </a:xfrm>
        </p:spPr>
        <p:txBody>
          <a:bodyPr wrap="square"/>
          <a:lstStyle/>
          <a:p>
            <a:r>
              <a:rPr lang="en-US" altLang="zh-CN"/>
              <a:t>TKGE-PN</a:t>
            </a:r>
            <a:r>
              <a:rPr lang="zh-CN" altLang="en-US"/>
              <a:t>：</a:t>
            </a:r>
            <a:r>
              <a:rPr lang="en-US" altLang="zh-CN"/>
              <a:t>Neighbor-Transformer</a:t>
            </a:r>
            <a:r>
              <a:rPr lang="zh-CN" altLang="en-US"/>
              <a:t>局部邻域编码模块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20</a:t>
            </a:fld>
            <a:endParaRPr lang="zh-CN" altLang="en-US"/>
          </a:p>
        </p:txBody>
      </p:sp>
      <p:pic>
        <p:nvPicPr>
          <p:cNvPr id="2" name="图形 1">
            <a:extLst>
              <a:ext uri="{FF2B5EF4-FFF2-40B4-BE49-F238E27FC236}">
                <a16:creationId xmlns:a16="http://schemas.microsoft.com/office/drawing/2014/main" id="{CF637082-D9D6-473A-123B-9B6DC2DA69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4880" y="2093074"/>
            <a:ext cx="7292366" cy="4072238"/>
          </a:xfrm>
          <a:prstGeom prst="rect">
            <a:avLst/>
          </a:prstGeom>
        </p:spPr>
      </p:pic>
      <p:sp>
        <p:nvSpPr>
          <p:cNvPr id="5" name="矩形 4">
            <a:extLst>
              <a:ext uri="{FF2B5EF4-FFF2-40B4-BE49-F238E27FC236}">
                <a16:creationId xmlns:a16="http://schemas.microsoft.com/office/drawing/2014/main" id="{46CE810C-5F55-1864-278A-764A39F7F8B4}"/>
              </a:ext>
            </a:extLst>
          </p:cNvPr>
          <p:cNvSpPr/>
          <p:nvPr/>
        </p:nvSpPr>
        <p:spPr>
          <a:xfrm>
            <a:off x="2351584" y="1628800"/>
            <a:ext cx="3207026" cy="4711066"/>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7" name="直线箭头连接符 49">
            <a:extLst>
              <a:ext uri="{FF2B5EF4-FFF2-40B4-BE49-F238E27FC236}">
                <a16:creationId xmlns:a16="http://schemas.microsoft.com/office/drawing/2014/main" id="{8EB42294-5FA6-1B5C-FF9A-C09A8D9BA1FC}"/>
              </a:ext>
            </a:extLst>
          </p:cNvPr>
          <p:cNvCxnSpPr>
            <a:cxnSpLocks/>
          </p:cNvCxnSpPr>
          <p:nvPr/>
        </p:nvCxnSpPr>
        <p:spPr>
          <a:xfrm>
            <a:off x="2859708" y="2010900"/>
            <a:ext cx="0" cy="285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2DF0B14-193F-B0FF-6BB8-C1B9A14B9707}"/>
              </a:ext>
            </a:extLst>
          </p:cNvPr>
          <p:cNvSpPr txBox="1"/>
          <p:nvPr/>
        </p:nvSpPr>
        <p:spPr>
          <a:xfrm>
            <a:off x="58079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查询嵌入</a:t>
            </a:r>
          </a:p>
        </p:txBody>
      </p:sp>
      <p:pic>
        <p:nvPicPr>
          <p:cNvPr id="14" name="图片 13">
            <a:extLst>
              <a:ext uri="{FF2B5EF4-FFF2-40B4-BE49-F238E27FC236}">
                <a16:creationId xmlns:a16="http://schemas.microsoft.com/office/drawing/2014/main" id="{DEE79891-F769-B7C8-E1AE-51F4EDE75432}"/>
              </a:ext>
            </a:extLst>
          </p:cNvPr>
          <p:cNvPicPr>
            <a:picLocks noChangeAspect="1"/>
          </p:cNvPicPr>
          <p:nvPr/>
        </p:nvPicPr>
        <p:blipFill>
          <a:blip r:embed="rId5"/>
          <a:stretch>
            <a:fillRect/>
          </a:stretch>
        </p:blipFill>
        <p:spPr>
          <a:xfrm>
            <a:off x="2594092" y="1661194"/>
            <a:ext cx="531231" cy="333722"/>
          </a:xfrm>
          <a:prstGeom prst="rect">
            <a:avLst/>
          </a:prstGeom>
        </p:spPr>
      </p:pic>
      <p:pic>
        <p:nvPicPr>
          <p:cNvPr id="28" name="图片 27">
            <a:extLst>
              <a:ext uri="{FF2B5EF4-FFF2-40B4-BE49-F238E27FC236}">
                <a16:creationId xmlns:a16="http://schemas.microsoft.com/office/drawing/2014/main" id="{5194503D-80DD-E0EF-DCE9-8BF1CD8E81C9}"/>
              </a:ext>
            </a:extLst>
          </p:cNvPr>
          <p:cNvPicPr>
            <a:picLocks noChangeAspect="1"/>
          </p:cNvPicPr>
          <p:nvPr/>
        </p:nvPicPr>
        <p:blipFill>
          <a:blip r:embed="rId6"/>
          <a:stretch>
            <a:fillRect/>
          </a:stretch>
        </p:blipFill>
        <p:spPr>
          <a:xfrm>
            <a:off x="6488593" y="1661194"/>
            <a:ext cx="3207027" cy="704452"/>
          </a:xfrm>
          <a:prstGeom prst="rect">
            <a:avLst/>
          </a:prstGeom>
        </p:spPr>
      </p:pic>
      <p:sp>
        <p:nvSpPr>
          <p:cNvPr id="30" name="文本框 29">
            <a:extLst>
              <a:ext uri="{FF2B5EF4-FFF2-40B4-BE49-F238E27FC236}">
                <a16:creationId xmlns:a16="http://schemas.microsoft.com/office/drawing/2014/main" id="{CB872E7D-6B53-85A3-F205-7939AB065FF1}"/>
              </a:ext>
            </a:extLst>
          </p:cNvPr>
          <p:cNvSpPr txBox="1"/>
          <p:nvPr/>
        </p:nvSpPr>
        <p:spPr>
          <a:xfrm>
            <a:off x="6637659" y="2424428"/>
            <a:ext cx="3065541" cy="338554"/>
          </a:xfrm>
          <a:prstGeom prst="rect">
            <a:avLst/>
          </a:prstGeom>
          <a:noFill/>
        </p:spPr>
        <p:txBody>
          <a:bodyPr wrap="square">
            <a:spAutoFit/>
          </a:bodyPr>
          <a:lstStyle/>
          <a:p>
            <a:pPr algn="ctr"/>
            <a:r>
              <a:rPr lang="zh-CN" altLang="en-US" sz="1600">
                <a:latin typeface="微软雅黑" panose="020B0503020204020204" pitchFamily="34" charset="-122"/>
                <a:ea typeface="微软雅黑" panose="020B0503020204020204" pitchFamily="34" charset="-122"/>
              </a:rPr>
              <a:t>传递待预测三元组的信息</a:t>
            </a:r>
          </a:p>
        </p:txBody>
      </p:sp>
      <p:pic>
        <p:nvPicPr>
          <p:cNvPr id="31" name="图片 30">
            <a:extLst>
              <a:ext uri="{FF2B5EF4-FFF2-40B4-BE49-F238E27FC236}">
                <a16:creationId xmlns:a16="http://schemas.microsoft.com/office/drawing/2014/main" id="{553C5314-BBD0-7A18-34C1-F4FA041F406F}"/>
              </a:ext>
            </a:extLst>
          </p:cNvPr>
          <p:cNvPicPr>
            <a:picLocks noChangeAspect="1"/>
          </p:cNvPicPr>
          <p:nvPr/>
        </p:nvPicPr>
        <p:blipFill>
          <a:blip r:embed="rId5"/>
          <a:stretch>
            <a:fillRect/>
          </a:stretch>
        </p:blipFill>
        <p:spPr>
          <a:xfrm>
            <a:off x="9358776" y="1273487"/>
            <a:ext cx="531231" cy="333722"/>
          </a:xfrm>
          <a:prstGeom prst="rect">
            <a:avLst/>
          </a:prstGeom>
        </p:spPr>
      </p:pic>
      <p:sp>
        <p:nvSpPr>
          <p:cNvPr id="32" name="文本框 31">
            <a:extLst>
              <a:ext uri="{FF2B5EF4-FFF2-40B4-BE49-F238E27FC236}">
                <a16:creationId xmlns:a16="http://schemas.microsoft.com/office/drawing/2014/main" id="{AE1E78FD-225A-75DB-E266-058271013CE0}"/>
              </a:ext>
            </a:extLst>
          </p:cNvPr>
          <p:cNvSpPr txBox="1"/>
          <p:nvPr/>
        </p:nvSpPr>
        <p:spPr>
          <a:xfrm>
            <a:off x="1012844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sp>
        <p:nvSpPr>
          <p:cNvPr id="33" name="文本框 32">
            <a:extLst>
              <a:ext uri="{FF2B5EF4-FFF2-40B4-BE49-F238E27FC236}">
                <a16:creationId xmlns:a16="http://schemas.microsoft.com/office/drawing/2014/main" id="{C842C2EC-B56A-3470-6133-64457E56AF5F}"/>
              </a:ext>
            </a:extLst>
          </p:cNvPr>
          <p:cNvSpPr txBox="1"/>
          <p:nvPr/>
        </p:nvSpPr>
        <p:spPr>
          <a:xfrm>
            <a:off x="112085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p>
        </p:txBody>
      </p:sp>
      <p:pic>
        <p:nvPicPr>
          <p:cNvPr id="34" name="图片 33">
            <a:extLst>
              <a:ext uri="{FF2B5EF4-FFF2-40B4-BE49-F238E27FC236}">
                <a16:creationId xmlns:a16="http://schemas.microsoft.com/office/drawing/2014/main" id="{3D1E2FBD-A885-D643-7F61-74BB93D4CCFA}"/>
              </a:ext>
            </a:extLst>
          </p:cNvPr>
          <p:cNvPicPr>
            <a:picLocks noChangeAspect="1"/>
          </p:cNvPicPr>
          <p:nvPr/>
        </p:nvPicPr>
        <p:blipFill>
          <a:blip r:embed="rId7"/>
          <a:stretch>
            <a:fillRect/>
          </a:stretch>
        </p:blipFill>
        <p:spPr>
          <a:xfrm>
            <a:off x="10742452" y="1726450"/>
            <a:ext cx="173751" cy="570026"/>
          </a:xfrm>
          <a:prstGeom prst="rect">
            <a:avLst/>
          </a:prstGeom>
        </p:spPr>
      </p:pic>
      <p:sp>
        <p:nvSpPr>
          <p:cNvPr id="35" name="矩形: 圆角 34">
            <a:extLst>
              <a:ext uri="{FF2B5EF4-FFF2-40B4-BE49-F238E27FC236}">
                <a16:creationId xmlns:a16="http://schemas.microsoft.com/office/drawing/2014/main" id="{D83750F8-04CD-0EF5-DFF6-7F9D88C599A9}"/>
              </a:ext>
            </a:extLst>
          </p:cNvPr>
          <p:cNvSpPr/>
          <p:nvPr/>
        </p:nvSpPr>
        <p:spPr>
          <a:xfrm>
            <a:off x="5882193" y="974630"/>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模型输入</a:t>
            </a:r>
          </a:p>
        </p:txBody>
      </p:sp>
      <p:sp>
        <p:nvSpPr>
          <p:cNvPr id="36" name="矩形: 圆角 35">
            <a:extLst>
              <a:ext uri="{FF2B5EF4-FFF2-40B4-BE49-F238E27FC236}">
                <a16:creationId xmlns:a16="http://schemas.microsoft.com/office/drawing/2014/main" id="{B5FD7379-A3AD-DEAA-F1B6-AE2196537E11}"/>
              </a:ext>
            </a:extLst>
          </p:cNvPr>
          <p:cNvSpPr/>
          <p:nvPr/>
        </p:nvSpPr>
        <p:spPr>
          <a:xfrm>
            <a:off x="5913380" y="2943471"/>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注意力计算</a:t>
            </a:r>
          </a:p>
        </p:txBody>
      </p:sp>
      <p:pic>
        <p:nvPicPr>
          <p:cNvPr id="37" name="图片 36">
            <a:extLst>
              <a:ext uri="{FF2B5EF4-FFF2-40B4-BE49-F238E27FC236}">
                <a16:creationId xmlns:a16="http://schemas.microsoft.com/office/drawing/2014/main" id="{60A3AB0B-7C6A-59DE-5D60-B17C809A6F9F}"/>
              </a:ext>
            </a:extLst>
          </p:cNvPr>
          <p:cNvPicPr>
            <a:picLocks noChangeAspect="1"/>
          </p:cNvPicPr>
          <p:nvPr/>
        </p:nvPicPr>
        <p:blipFill>
          <a:blip r:embed="rId8"/>
          <a:stretch>
            <a:fillRect/>
          </a:stretch>
        </p:blipFill>
        <p:spPr>
          <a:xfrm>
            <a:off x="5793201" y="3580201"/>
            <a:ext cx="4252388" cy="1174834"/>
          </a:xfrm>
          <a:prstGeom prst="rect">
            <a:avLst/>
          </a:prstGeom>
        </p:spPr>
      </p:pic>
      <p:sp>
        <p:nvSpPr>
          <p:cNvPr id="38" name="文本框 37">
            <a:extLst>
              <a:ext uri="{FF2B5EF4-FFF2-40B4-BE49-F238E27FC236}">
                <a16:creationId xmlns:a16="http://schemas.microsoft.com/office/drawing/2014/main" id="{E05F2FFD-1090-E882-D381-CA7DF508DB0C}"/>
              </a:ext>
            </a:extLst>
          </p:cNvPr>
          <p:cNvSpPr txBox="1"/>
          <p:nvPr/>
        </p:nvSpPr>
        <p:spPr>
          <a:xfrm>
            <a:off x="9904774" y="3844314"/>
            <a:ext cx="2160240" cy="753220"/>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基于路径节点度数的偏置项</a:t>
            </a:r>
          </a:p>
        </p:txBody>
      </p:sp>
      <p:sp>
        <p:nvSpPr>
          <p:cNvPr id="39" name="矩形 38">
            <a:extLst>
              <a:ext uri="{FF2B5EF4-FFF2-40B4-BE49-F238E27FC236}">
                <a16:creationId xmlns:a16="http://schemas.microsoft.com/office/drawing/2014/main" id="{B13A3D2C-2AE3-235F-E90B-6C36C7B93758}"/>
              </a:ext>
            </a:extLst>
          </p:cNvPr>
          <p:cNvSpPr/>
          <p:nvPr/>
        </p:nvSpPr>
        <p:spPr>
          <a:xfrm>
            <a:off x="7968208" y="3645025"/>
            <a:ext cx="1921799" cy="648072"/>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40" name="直接连接符 39">
            <a:extLst>
              <a:ext uri="{FF2B5EF4-FFF2-40B4-BE49-F238E27FC236}">
                <a16:creationId xmlns:a16="http://schemas.microsoft.com/office/drawing/2014/main" id="{3E6E8E59-A4E7-547C-281A-92CF837FBBF0}"/>
              </a:ext>
            </a:extLst>
          </p:cNvPr>
          <p:cNvCxnSpPr>
            <a:cxnSpLocks/>
          </p:cNvCxnSpPr>
          <p:nvPr/>
        </p:nvCxnSpPr>
        <p:spPr>
          <a:xfrm>
            <a:off x="7603416" y="3212976"/>
            <a:ext cx="3893184"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FA79D418-515A-71A2-2F33-BA1B9AF75153}"/>
              </a:ext>
            </a:extLst>
          </p:cNvPr>
          <p:cNvSpPr/>
          <p:nvPr/>
        </p:nvSpPr>
        <p:spPr>
          <a:xfrm>
            <a:off x="5913380" y="4952085"/>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模型损失</a:t>
            </a:r>
          </a:p>
        </p:txBody>
      </p:sp>
      <p:cxnSp>
        <p:nvCxnSpPr>
          <p:cNvPr id="44" name="直接连接符 43">
            <a:extLst>
              <a:ext uri="{FF2B5EF4-FFF2-40B4-BE49-F238E27FC236}">
                <a16:creationId xmlns:a16="http://schemas.microsoft.com/office/drawing/2014/main" id="{430D57C4-E7D5-22F3-63FE-BF10F76B1BE9}"/>
              </a:ext>
            </a:extLst>
          </p:cNvPr>
          <p:cNvCxnSpPr>
            <a:cxnSpLocks/>
          </p:cNvCxnSpPr>
          <p:nvPr/>
        </p:nvCxnSpPr>
        <p:spPr>
          <a:xfrm>
            <a:off x="7603416" y="5221590"/>
            <a:ext cx="3893184" cy="0"/>
          </a:xfrm>
          <a:prstGeom prst="line">
            <a:avLst/>
          </a:prstGeom>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B869856E-8B63-9421-34F6-DE123341F960}"/>
              </a:ext>
            </a:extLst>
          </p:cNvPr>
          <p:cNvPicPr>
            <a:picLocks noChangeAspect="1"/>
          </p:cNvPicPr>
          <p:nvPr/>
        </p:nvPicPr>
        <p:blipFill>
          <a:blip r:embed="rId9"/>
          <a:stretch>
            <a:fillRect/>
          </a:stretch>
        </p:blipFill>
        <p:spPr>
          <a:xfrm>
            <a:off x="5793043" y="5883370"/>
            <a:ext cx="3289211" cy="605908"/>
          </a:xfrm>
          <a:prstGeom prst="rect">
            <a:avLst/>
          </a:prstGeom>
        </p:spPr>
      </p:pic>
      <p:sp>
        <p:nvSpPr>
          <p:cNvPr id="49" name="文本框 48">
            <a:extLst>
              <a:ext uri="{FF2B5EF4-FFF2-40B4-BE49-F238E27FC236}">
                <a16:creationId xmlns:a16="http://schemas.microsoft.com/office/drawing/2014/main" id="{7C7C2D43-E44F-A6C7-E75D-A99871EB040C}"/>
              </a:ext>
            </a:extLst>
          </p:cNvPr>
          <p:cNvSpPr txBox="1"/>
          <p:nvPr/>
        </p:nvSpPr>
        <p:spPr>
          <a:xfrm>
            <a:off x="6398872" y="5464579"/>
            <a:ext cx="1771557"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链路预测损失</a:t>
            </a:r>
          </a:p>
        </p:txBody>
      </p:sp>
      <p:pic>
        <p:nvPicPr>
          <p:cNvPr id="51" name="图片 50">
            <a:extLst>
              <a:ext uri="{FF2B5EF4-FFF2-40B4-BE49-F238E27FC236}">
                <a16:creationId xmlns:a16="http://schemas.microsoft.com/office/drawing/2014/main" id="{3F0C39E3-B2F0-B98E-C3D5-03CB367194B5}"/>
              </a:ext>
            </a:extLst>
          </p:cNvPr>
          <p:cNvPicPr>
            <a:picLocks noChangeAspect="1"/>
          </p:cNvPicPr>
          <p:nvPr/>
        </p:nvPicPr>
        <p:blipFill>
          <a:blip r:embed="rId10"/>
          <a:stretch>
            <a:fillRect/>
          </a:stretch>
        </p:blipFill>
        <p:spPr>
          <a:xfrm>
            <a:off x="9384552" y="5902264"/>
            <a:ext cx="1987096" cy="599497"/>
          </a:xfrm>
          <a:prstGeom prst="rect">
            <a:avLst/>
          </a:prstGeom>
        </p:spPr>
      </p:pic>
      <p:sp>
        <p:nvSpPr>
          <p:cNvPr id="52" name="文本框 51">
            <a:extLst>
              <a:ext uri="{FF2B5EF4-FFF2-40B4-BE49-F238E27FC236}">
                <a16:creationId xmlns:a16="http://schemas.microsoft.com/office/drawing/2014/main" id="{7BBE2BBA-4277-DCC6-3584-F4A7B6213297}"/>
              </a:ext>
            </a:extLst>
          </p:cNvPr>
          <p:cNvSpPr txBox="1"/>
          <p:nvPr/>
        </p:nvSpPr>
        <p:spPr>
          <a:xfrm>
            <a:off x="8733494" y="5430957"/>
            <a:ext cx="3289211"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掩蔽实体关系预测任务损失</a:t>
            </a:r>
          </a:p>
        </p:txBody>
      </p:sp>
      <p:sp>
        <p:nvSpPr>
          <p:cNvPr id="54" name="加号 53">
            <a:extLst>
              <a:ext uri="{FF2B5EF4-FFF2-40B4-BE49-F238E27FC236}">
                <a16:creationId xmlns:a16="http://schemas.microsoft.com/office/drawing/2014/main" id="{1B2EC77D-EBF8-43C3-76D2-8719E62F718D}"/>
              </a:ext>
            </a:extLst>
          </p:cNvPr>
          <p:cNvSpPr/>
          <p:nvPr/>
        </p:nvSpPr>
        <p:spPr>
          <a:xfrm>
            <a:off x="8373454" y="5517233"/>
            <a:ext cx="360040" cy="332515"/>
          </a:xfrm>
          <a:prstGeom prst="mathPlu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7146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21</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Tree>
    <p:extLst>
      <p:ext uri="{BB962C8B-B14F-4D97-AF65-F5344CB8AC3E}">
        <p14:creationId xmlns:p14="http://schemas.microsoft.com/office/powerpoint/2010/main" val="1591615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6" name="矩形: 圆角 5">
            <a:extLst>
              <a:ext uri="{FF2B5EF4-FFF2-40B4-BE49-F238E27FC236}">
                <a16:creationId xmlns:a16="http://schemas.microsoft.com/office/drawing/2014/main" id="{F30483D8-9F5E-BDF4-2EF4-53310E4E31FB}"/>
              </a:ext>
            </a:extLst>
          </p:cNvPr>
          <p:cNvSpPr/>
          <p:nvPr/>
        </p:nvSpPr>
        <p:spPr>
          <a:xfrm>
            <a:off x="839416" y="1268760"/>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对比算法</a:t>
            </a:r>
          </a:p>
        </p:txBody>
      </p:sp>
      <p:pic>
        <p:nvPicPr>
          <p:cNvPr id="10" name="图片 9">
            <a:extLst>
              <a:ext uri="{FF2B5EF4-FFF2-40B4-BE49-F238E27FC236}">
                <a16:creationId xmlns:a16="http://schemas.microsoft.com/office/drawing/2014/main" id="{D48F1C5E-7439-1910-CA4C-A38AAD41746D}"/>
              </a:ext>
            </a:extLst>
          </p:cNvPr>
          <p:cNvPicPr>
            <a:picLocks noChangeAspect="1"/>
          </p:cNvPicPr>
          <p:nvPr/>
        </p:nvPicPr>
        <p:blipFill>
          <a:blip r:embed="rId3"/>
          <a:stretch>
            <a:fillRect/>
          </a:stretch>
        </p:blipFill>
        <p:spPr>
          <a:xfrm>
            <a:off x="1487488" y="1988840"/>
            <a:ext cx="9077479" cy="4199795"/>
          </a:xfrm>
          <a:prstGeom prst="rect">
            <a:avLst/>
          </a:prstGeom>
        </p:spPr>
      </p:pic>
    </p:spTree>
    <p:extLst>
      <p:ext uri="{BB962C8B-B14F-4D97-AF65-F5344CB8AC3E}">
        <p14:creationId xmlns:p14="http://schemas.microsoft.com/office/powerpoint/2010/main" val="3028221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4295307" cy="605909"/>
          </a:xfrm>
        </p:spPr>
        <p:txBody>
          <a:bodyPr wrap="square"/>
          <a:lstStyle/>
          <a:p>
            <a:r>
              <a:rPr lang="en-US" altLang="zh-CN"/>
              <a:t>TKGE-PN:</a:t>
            </a:r>
            <a:r>
              <a:rPr lang="zh-CN" altLang="en-US"/>
              <a:t>整体实验结果</a:t>
            </a:r>
          </a:p>
        </p:txBody>
      </p:sp>
      <p:pic>
        <p:nvPicPr>
          <p:cNvPr id="3" name="图片 2">
            <a:extLst>
              <a:ext uri="{FF2B5EF4-FFF2-40B4-BE49-F238E27FC236}">
                <a16:creationId xmlns:a16="http://schemas.microsoft.com/office/drawing/2014/main" id="{108B374D-8234-D05B-FEDC-929E40898E1C}"/>
              </a:ext>
            </a:extLst>
          </p:cNvPr>
          <p:cNvPicPr>
            <a:picLocks noChangeAspect="1"/>
          </p:cNvPicPr>
          <p:nvPr/>
        </p:nvPicPr>
        <p:blipFill>
          <a:blip r:embed="rId3"/>
          <a:stretch>
            <a:fillRect/>
          </a:stretch>
        </p:blipFill>
        <p:spPr>
          <a:xfrm>
            <a:off x="5393223" y="0"/>
            <a:ext cx="6798777" cy="6858000"/>
          </a:xfrm>
          <a:prstGeom prst="rect">
            <a:avLst/>
          </a:prstGeom>
        </p:spPr>
      </p:pic>
      <p:sp>
        <p:nvSpPr>
          <p:cNvPr id="5" name="矩形: 圆角 4">
            <a:extLst>
              <a:ext uri="{FF2B5EF4-FFF2-40B4-BE49-F238E27FC236}">
                <a16:creationId xmlns:a16="http://schemas.microsoft.com/office/drawing/2014/main" id="{02BE5FB8-FF63-2AAE-E25F-6B4F8A8CE62E}"/>
              </a:ext>
            </a:extLst>
          </p:cNvPr>
          <p:cNvSpPr/>
          <p:nvPr/>
        </p:nvSpPr>
        <p:spPr>
          <a:xfrm>
            <a:off x="449844" y="1196752"/>
            <a:ext cx="129614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总体性能</a:t>
            </a:r>
          </a:p>
        </p:txBody>
      </p:sp>
      <p:sp>
        <p:nvSpPr>
          <p:cNvPr id="7" name="文本框 6">
            <a:extLst>
              <a:ext uri="{FF2B5EF4-FFF2-40B4-BE49-F238E27FC236}">
                <a16:creationId xmlns:a16="http://schemas.microsoft.com/office/drawing/2014/main" id="{0E0577C7-E8A8-7878-17D4-8C61B49A03F7}"/>
              </a:ext>
            </a:extLst>
          </p:cNvPr>
          <p:cNvSpPr txBox="1"/>
          <p:nvPr/>
        </p:nvSpPr>
        <p:spPr>
          <a:xfrm>
            <a:off x="449844" y="1844824"/>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在两个基准数据集中的大多数评价指标上，优于其他所有的基准模型</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1CAABA6-6CFB-FDD2-F48B-25C538891020}"/>
              </a:ext>
            </a:extLst>
          </p:cNvPr>
          <p:cNvSpPr txBox="1"/>
          <p:nvPr/>
        </p:nvSpPr>
        <p:spPr>
          <a:xfrm>
            <a:off x="335360" y="3429000"/>
            <a:ext cx="4566036" cy="1445717"/>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相比于基于图卷积神经网络的嵌入方法取得了较大的性能提升</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a:t>
            </a:r>
            <a:r>
              <a:rPr kumimoji="1" lang="en-US" altLang="zh-CN" b="1">
                <a:solidFill>
                  <a:srgbClr val="145396"/>
                </a:solidFill>
                <a:latin typeface="微软雅黑" panose="020B0503020204020204" pitchFamily="34" charset="-122"/>
                <a:ea typeface="微软雅黑" panose="020B0503020204020204" pitchFamily="34" charset="-122"/>
              </a:rPr>
              <a:t>Transformer</a:t>
            </a:r>
            <a:r>
              <a:rPr kumimoji="1" lang="zh-CN" altLang="en-US" b="1">
                <a:solidFill>
                  <a:srgbClr val="145396"/>
                </a:solidFill>
                <a:latin typeface="微软雅黑" panose="020B0503020204020204" pitchFamily="34" charset="-122"/>
                <a:ea typeface="微软雅黑" panose="020B0503020204020204" pitchFamily="34" charset="-122"/>
              </a:rPr>
              <a:t>结构在知识图谱嵌入领域的巨大潜力</a:t>
            </a:r>
          </a:p>
        </p:txBody>
      </p:sp>
      <p:sp>
        <p:nvSpPr>
          <p:cNvPr id="11" name="矩形: 圆角 10">
            <a:extLst>
              <a:ext uri="{FF2B5EF4-FFF2-40B4-BE49-F238E27FC236}">
                <a16:creationId xmlns:a16="http://schemas.microsoft.com/office/drawing/2014/main" id="{8082D04C-DF34-BF17-735D-04D157C92836}"/>
              </a:ext>
            </a:extLst>
          </p:cNvPr>
          <p:cNvSpPr/>
          <p:nvPr/>
        </p:nvSpPr>
        <p:spPr>
          <a:xfrm>
            <a:off x="449844" y="2761494"/>
            <a:ext cx="247780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和基于</a:t>
            </a:r>
            <a:r>
              <a:rPr lang="en-US" altLang="zh-CN" b="1">
                <a:solidFill>
                  <a:schemeClr val="tx1"/>
                </a:solidFill>
                <a:latin typeface="微软雅黑" panose="020B0503020204020204" pitchFamily="34" charset="-122"/>
                <a:ea typeface="微软雅黑" panose="020B0503020204020204" pitchFamily="34" charset="-122"/>
              </a:rPr>
              <a:t>GNN</a:t>
            </a:r>
            <a:r>
              <a:rPr lang="zh-CN" altLang="en-US" b="1">
                <a:solidFill>
                  <a:schemeClr val="tx1"/>
                </a:solidFill>
                <a:latin typeface="微软雅黑" panose="020B0503020204020204" pitchFamily="34" charset="-122"/>
                <a:ea typeface="微软雅黑" panose="020B0503020204020204" pitchFamily="34" charset="-122"/>
              </a:rPr>
              <a:t>方法对比</a:t>
            </a:r>
          </a:p>
        </p:txBody>
      </p:sp>
      <p:sp>
        <p:nvSpPr>
          <p:cNvPr id="12" name="矩形: 圆角 11">
            <a:extLst>
              <a:ext uri="{FF2B5EF4-FFF2-40B4-BE49-F238E27FC236}">
                <a16:creationId xmlns:a16="http://schemas.microsoft.com/office/drawing/2014/main" id="{F56336BD-DD02-A3E6-702E-8EB444D4A782}"/>
              </a:ext>
            </a:extLst>
          </p:cNvPr>
          <p:cNvSpPr/>
          <p:nvPr/>
        </p:nvSpPr>
        <p:spPr>
          <a:xfrm>
            <a:off x="449844" y="5013176"/>
            <a:ext cx="348591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a:t>
            </a:r>
            <a:r>
              <a:rPr lang="en-US" altLang="zh-CN" b="1">
                <a:solidFill>
                  <a:schemeClr val="tx1"/>
                </a:solidFill>
                <a:latin typeface="微软雅黑" panose="020B0503020204020204" pitchFamily="34" charset="-122"/>
                <a:ea typeface="微软雅黑" panose="020B0503020204020204" pitchFamily="34" charset="-122"/>
              </a:rPr>
              <a:t>NATLP</a:t>
            </a:r>
            <a:r>
              <a:rPr lang="zh-CN" altLang="en-US" b="1">
                <a:solidFill>
                  <a:schemeClr val="tx1"/>
                </a:solidFill>
                <a:latin typeface="微软雅黑" panose="020B0503020204020204" pitchFamily="34" charset="-122"/>
                <a:ea typeface="微软雅黑" panose="020B0503020204020204" pitchFamily="34" charset="-122"/>
              </a:rPr>
              <a:t>对比</a:t>
            </a:r>
          </a:p>
        </p:txBody>
      </p:sp>
      <p:sp>
        <p:nvSpPr>
          <p:cNvPr id="13" name="文本框 12">
            <a:extLst>
              <a:ext uri="{FF2B5EF4-FFF2-40B4-BE49-F238E27FC236}">
                <a16:creationId xmlns:a16="http://schemas.microsoft.com/office/drawing/2014/main" id="{B2E67EA5-EB98-5195-B6AF-F6A30DFAA723}"/>
              </a:ext>
            </a:extLst>
          </p:cNvPr>
          <p:cNvSpPr txBox="1"/>
          <p:nvPr/>
        </p:nvSpPr>
        <p:spPr>
          <a:xfrm>
            <a:off x="335360" y="5623932"/>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证明了长距离依赖对于知识图谱嵌入的帮助</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1892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2" name="图片 1">
            <a:extLst>
              <a:ext uri="{FF2B5EF4-FFF2-40B4-BE49-F238E27FC236}">
                <a16:creationId xmlns:a16="http://schemas.microsoft.com/office/drawing/2014/main" id="{DEBFB9C9-D0BE-4B3A-84AF-3AE4777CC801}"/>
              </a:ext>
            </a:extLst>
          </p:cNvPr>
          <p:cNvPicPr>
            <a:picLocks noChangeAspect="1"/>
          </p:cNvPicPr>
          <p:nvPr/>
        </p:nvPicPr>
        <p:blipFill>
          <a:blip r:embed="rId3"/>
          <a:stretch>
            <a:fillRect/>
          </a:stretch>
        </p:blipFill>
        <p:spPr>
          <a:xfrm>
            <a:off x="2351584" y="1059124"/>
            <a:ext cx="8047356" cy="3761016"/>
          </a:xfrm>
          <a:prstGeom prst="rect">
            <a:avLst/>
          </a:prstGeom>
        </p:spPr>
      </p:pic>
      <p:sp>
        <p:nvSpPr>
          <p:cNvPr id="5" name="文本框 4">
            <a:extLst>
              <a:ext uri="{FF2B5EF4-FFF2-40B4-BE49-F238E27FC236}">
                <a16:creationId xmlns:a16="http://schemas.microsoft.com/office/drawing/2014/main" id="{72275C14-B89A-8ABE-0532-ECAA145B88EF}"/>
              </a:ext>
            </a:extLst>
          </p:cNvPr>
          <p:cNvSpPr txBox="1"/>
          <p:nvPr/>
        </p:nvSpPr>
        <p:spPr>
          <a:xfrm>
            <a:off x="3719736" y="5019415"/>
            <a:ext cx="5976664" cy="1289905"/>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zh-CN" altLang="en-US" b="1" dirty="0">
                <a:solidFill>
                  <a:srgbClr val="145396"/>
                </a:solidFill>
                <a:latin typeface="微软雅黑" panose="020B0503020204020204" pitchFamily="34" charset="-122"/>
                <a:ea typeface="微软雅黑" panose="020B0503020204020204" pitchFamily="34" charset="-122"/>
              </a:rPr>
              <a:t>采样长度的增加，性能总体呈现先</a:t>
            </a:r>
            <a:r>
              <a:rPr kumimoji="1" lang="zh-CN" altLang="en-US" b="1" dirty="0">
                <a:solidFill>
                  <a:srgbClr val="C00000"/>
                </a:solidFill>
                <a:latin typeface="微软雅黑" panose="020B0503020204020204" pitchFamily="34" charset="-122"/>
                <a:ea typeface="微软雅黑" panose="020B0503020204020204" pitchFamily="34" charset="-122"/>
              </a:rPr>
              <a:t>上升</a:t>
            </a:r>
            <a:r>
              <a:rPr kumimoji="1" lang="zh-CN" altLang="en-US" b="1" dirty="0">
                <a:solidFill>
                  <a:srgbClr val="145396"/>
                </a:solidFill>
                <a:latin typeface="微软雅黑" panose="020B0503020204020204" pitchFamily="34" charset="-122"/>
                <a:ea typeface="微软雅黑" panose="020B0503020204020204" pitchFamily="34" charset="-122"/>
              </a:rPr>
              <a:t>后</a:t>
            </a:r>
            <a:r>
              <a:rPr kumimoji="1" lang="zh-CN" altLang="en-US" b="1" dirty="0">
                <a:solidFill>
                  <a:srgbClr val="C00000"/>
                </a:solidFill>
                <a:latin typeface="微软雅黑" panose="020B0503020204020204" pitchFamily="34" charset="-122"/>
                <a:ea typeface="微软雅黑" panose="020B0503020204020204" pitchFamily="34" charset="-122"/>
              </a:rPr>
              <a:t>降低</a:t>
            </a:r>
            <a:r>
              <a:rPr kumimoji="1" lang="zh-CN" altLang="en-US" b="1" dirty="0">
                <a:solidFill>
                  <a:srgbClr val="145396"/>
                </a:solidFill>
                <a:latin typeface="微软雅黑" panose="020B0503020204020204" pitchFamily="34" charset="-122"/>
                <a:ea typeface="微软雅黑" panose="020B0503020204020204" pitchFamily="34" charset="-122"/>
              </a:rPr>
              <a:t>的趋势</a:t>
            </a:r>
            <a:endParaRPr kumimoji="1" lang="en-US" altLang="zh-CN" b="1" dirty="0">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dirty="0">
                <a:solidFill>
                  <a:srgbClr val="145396"/>
                </a:solidFill>
                <a:latin typeface="微软雅黑" panose="020B0503020204020204" pitchFamily="34" charset="-122"/>
                <a:ea typeface="微软雅黑" panose="020B0503020204020204" pitchFamily="34" charset="-122"/>
              </a:rPr>
              <a:t>采样长度的增加能够帮助模型学习到长距离的依赖</a:t>
            </a:r>
            <a:endParaRPr kumimoji="1" lang="en-US" altLang="zh-CN" b="1" dirty="0">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dirty="0">
                <a:solidFill>
                  <a:srgbClr val="145396"/>
                </a:solidFill>
                <a:latin typeface="微软雅黑" panose="020B0503020204020204" pitchFamily="34" charset="-122"/>
                <a:ea typeface="微软雅黑" panose="020B0503020204020204" pitchFamily="34" charset="-122"/>
              </a:rPr>
              <a:t>采样长度过大导致引入噪声信息增多</a:t>
            </a:r>
          </a:p>
        </p:txBody>
      </p:sp>
      <p:sp>
        <p:nvSpPr>
          <p:cNvPr id="7" name="矩形: 圆角 6">
            <a:extLst>
              <a:ext uri="{FF2B5EF4-FFF2-40B4-BE49-F238E27FC236}">
                <a16:creationId xmlns:a16="http://schemas.microsoft.com/office/drawing/2014/main" id="{9FF97536-5A64-3221-D589-AE4CDC20774A}"/>
              </a:ext>
            </a:extLst>
          </p:cNvPr>
          <p:cNvSpPr/>
          <p:nvPr/>
        </p:nvSpPr>
        <p:spPr>
          <a:xfrm>
            <a:off x="695400" y="1988840"/>
            <a:ext cx="504056" cy="368304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路径采样长度对性能的影响</a:t>
            </a:r>
          </a:p>
        </p:txBody>
      </p:sp>
    </p:spTree>
    <p:extLst>
      <p:ext uri="{BB962C8B-B14F-4D97-AF65-F5344CB8AC3E}">
        <p14:creationId xmlns:p14="http://schemas.microsoft.com/office/powerpoint/2010/main" val="1030556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sp>
        <p:nvSpPr>
          <p:cNvPr id="7" name="矩形: 圆角 6">
            <a:extLst>
              <a:ext uri="{FF2B5EF4-FFF2-40B4-BE49-F238E27FC236}">
                <a16:creationId xmlns:a16="http://schemas.microsoft.com/office/drawing/2014/main" id="{9FF97536-5A64-3221-D589-AE4CDC20774A}"/>
              </a:ext>
            </a:extLst>
          </p:cNvPr>
          <p:cNvSpPr/>
          <p:nvPr/>
        </p:nvSpPr>
        <p:spPr>
          <a:xfrm>
            <a:off x="911424" y="2461202"/>
            <a:ext cx="504056" cy="193559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消融实验结果</a:t>
            </a:r>
          </a:p>
        </p:txBody>
      </p:sp>
      <p:pic>
        <p:nvPicPr>
          <p:cNvPr id="3" name="图片 2">
            <a:extLst>
              <a:ext uri="{FF2B5EF4-FFF2-40B4-BE49-F238E27FC236}">
                <a16:creationId xmlns:a16="http://schemas.microsoft.com/office/drawing/2014/main" id="{EBB6FAD6-9AF2-E9AE-D068-D3B78031A0D7}"/>
              </a:ext>
            </a:extLst>
          </p:cNvPr>
          <p:cNvPicPr>
            <a:picLocks noChangeAspect="1"/>
          </p:cNvPicPr>
          <p:nvPr/>
        </p:nvPicPr>
        <p:blipFill>
          <a:blip r:embed="rId3"/>
          <a:stretch>
            <a:fillRect/>
          </a:stretch>
        </p:blipFill>
        <p:spPr>
          <a:xfrm>
            <a:off x="2279576" y="1700808"/>
            <a:ext cx="7776864" cy="3835682"/>
          </a:xfrm>
          <a:prstGeom prst="rect">
            <a:avLst/>
          </a:prstGeom>
        </p:spPr>
      </p:pic>
      <p:sp>
        <p:nvSpPr>
          <p:cNvPr id="6" name="文本框 5">
            <a:extLst>
              <a:ext uri="{FF2B5EF4-FFF2-40B4-BE49-F238E27FC236}">
                <a16:creationId xmlns:a16="http://schemas.microsoft.com/office/drawing/2014/main" id="{8811487B-804B-7747-1A45-0795799A0959}"/>
              </a:ext>
            </a:extLst>
          </p:cNvPr>
          <p:cNvSpPr txBox="1"/>
          <p:nvPr/>
        </p:nvSpPr>
        <p:spPr>
          <a:xfrm>
            <a:off x="47328" y="1092056"/>
            <a:ext cx="4104456"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Path+MERP</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消融局部邻域编码模块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D95E364-FADE-0A24-E7E2-510A288856C7}"/>
              </a:ext>
            </a:extLst>
          </p:cNvPr>
          <p:cNvSpPr txBox="1"/>
          <p:nvPr/>
        </p:nvSpPr>
        <p:spPr>
          <a:xfrm>
            <a:off x="3935760" y="1080418"/>
            <a:ext cx="5760640"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Neighbor+Path</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消融掩蔽实体关系预测</a:t>
            </a:r>
            <a:r>
              <a:rPr kumimoji="1" lang="en-US" altLang="zh-CN" b="1">
                <a:solidFill>
                  <a:srgbClr val="145396"/>
                </a:solidFill>
                <a:latin typeface="微软雅黑" panose="020B0503020204020204" pitchFamily="34" charset="-122"/>
                <a:ea typeface="微软雅黑" panose="020B0503020204020204" pitchFamily="34" charset="-122"/>
              </a:rPr>
              <a:t>MERP</a:t>
            </a:r>
          </a:p>
        </p:txBody>
      </p:sp>
      <p:sp>
        <p:nvSpPr>
          <p:cNvPr id="10" name="文本框 9">
            <a:extLst>
              <a:ext uri="{FF2B5EF4-FFF2-40B4-BE49-F238E27FC236}">
                <a16:creationId xmlns:a16="http://schemas.microsoft.com/office/drawing/2014/main" id="{AF9718E8-7CA5-4B63-20AF-840DBC404F1D}"/>
              </a:ext>
            </a:extLst>
          </p:cNvPr>
          <p:cNvSpPr txBox="1"/>
          <p:nvPr/>
        </p:nvSpPr>
        <p:spPr>
          <a:xfrm>
            <a:off x="8904312" y="1080418"/>
            <a:ext cx="4392488"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消融图路径编码模块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C7030E2D-7322-8DCD-4A13-5DCD0D171101}"/>
              </a:ext>
            </a:extLst>
          </p:cNvPr>
          <p:cNvSpPr txBox="1"/>
          <p:nvPr/>
        </p:nvSpPr>
        <p:spPr>
          <a:xfrm>
            <a:off x="1699483" y="5697972"/>
            <a:ext cx="10229165"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MERP</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的情况下，添加图路径信息不能带来明显的性能提升，说明了长距离信息学习的困难</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3459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8" name="图片 7">
            <a:extLst>
              <a:ext uri="{FF2B5EF4-FFF2-40B4-BE49-F238E27FC236}">
                <a16:creationId xmlns:a16="http://schemas.microsoft.com/office/drawing/2014/main" id="{D755482B-26C5-0CE2-F05A-296C1CB65B0D}"/>
              </a:ext>
            </a:extLst>
          </p:cNvPr>
          <p:cNvPicPr>
            <a:picLocks noChangeAspect="1"/>
          </p:cNvPicPr>
          <p:nvPr/>
        </p:nvPicPr>
        <p:blipFill>
          <a:blip r:embed="rId3"/>
          <a:stretch>
            <a:fillRect/>
          </a:stretch>
        </p:blipFill>
        <p:spPr>
          <a:xfrm>
            <a:off x="1199456" y="1196752"/>
            <a:ext cx="7776864" cy="5152172"/>
          </a:xfrm>
          <a:prstGeom prst="rect">
            <a:avLst/>
          </a:prstGeom>
        </p:spPr>
      </p:pic>
      <p:sp>
        <p:nvSpPr>
          <p:cNvPr id="12" name="矩形: 圆角 11">
            <a:extLst>
              <a:ext uri="{FF2B5EF4-FFF2-40B4-BE49-F238E27FC236}">
                <a16:creationId xmlns:a16="http://schemas.microsoft.com/office/drawing/2014/main" id="{2A3BFB3B-1365-39C8-B2FA-0ECA3E676018}"/>
              </a:ext>
            </a:extLst>
          </p:cNvPr>
          <p:cNvSpPr/>
          <p:nvPr/>
        </p:nvSpPr>
        <p:spPr>
          <a:xfrm>
            <a:off x="407368" y="1576594"/>
            <a:ext cx="504056" cy="439248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头尾实体最短距离对模型性能的影响</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9048328" y="1576594"/>
            <a:ext cx="2880320" cy="1705403"/>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最短距离增加，模型性能下降</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推断实体间长距离的关系更为困难</a:t>
            </a:r>
          </a:p>
        </p:txBody>
      </p:sp>
      <p:sp>
        <p:nvSpPr>
          <p:cNvPr id="14" name="文本框 13">
            <a:extLst>
              <a:ext uri="{FF2B5EF4-FFF2-40B4-BE49-F238E27FC236}">
                <a16:creationId xmlns:a16="http://schemas.microsoft.com/office/drawing/2014/main" id="{13A33130-21C9-A146-E5B5-88E923FF1EFE}"/>
              </a:ext>
            </a:extLst>
          </p:cNvPr>
          <p:cNvSpPr txBox="1"/>
          <p:nvPr/>
        </p:nvSpPr>
        <p:spPr>
          <a:xfrm>
            <a:off x="9048328" y="4406999"/>
            <a:ext cx="2880320" cy="874407"/>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学习了图路径信息后在长距离样本上表现更好</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1817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zh-CN" altLang="en-US"/>
              <a:t>总结和展望</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1631504" y="1484784"/>
            <a:ext cx="1072919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基于邻域感知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的知识图谱补全模型</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NATLP</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基于关系生成特定的网络参数进行消息构造，显式建模了</a:t>
            </a:r>
            <a:r>
              <a:rPr kumimoji="1" lang="zh-CN" altLang="en-US" b="1">
                <a:solidFill>
                  <a:srgbClr val="C00000"/>
                </a:solidFill>
                <a:latin typeface="微软雅黑" panose="020B0503020204020204" pitchFamily="34" charset="-122"/>
                <a:ea typeface="微软雅黑" panose="020B0503020204020204" pitchFamily="34" charset="-122"/>
              </a:rPr>
              <a:t>不同关系对于实体传递消息</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的影响</a:t>
            </a:r>
            <a:endParaRPr kumimoji="1" lang="en-US" altLang="zh-CN" b="1">
              <a:solidFill>
                <a:schemeClr val="tx1">
                  <a:lumMod val="85000"/>
                  <a:lumOff val="15000"/>
                </a:schemeClr>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a:t>
            </a:r>
            <a:r>
              <a:rPr kumimoji="1" lang="zh-CN" altLang="en-US" b="1">
                <a:solidFill>
                  <a:srgbClr val="C00000"/>
                </a:solidFill>
                <a:latin typeface="微软雅黑" panose="020B0503020204020204" pitchFamily="34" charset="-122"/>
                <a:ea typeface="微软雅黑" panose="020B0503020204020204" pitchFamily="34" charset="-122"/>
              </a:rPr>
              <a:t>融合图结构</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的自注意力机制，感知</a:t>
            </a:r>
            <a:r>
              <a:rPr kumimoji="1" lang="zh-CN" altLang="en-US" b="1">
                <a:solidFill>
                  <a:srgbClr val="C00000"/>
                </a:solidFill>
                <a:latin typeface="微软雅黑" panose="020B0503020204020204" pitchFamily="34" charset="-122"/>
                <a:ea typeface="微软雅黑" panose="020B0503020204020204" pitchFamily="34" charset="-122"/>
              </a:rPr>
              <a:t>图谱图结构</a:t>
            </a:r>
          </a:p>
        </p:txBody>
      </p:sp>
      <p:sp>
        <p:nvSpPr>
          <p:cNvPr id="3" name="文本框 2">
            <a:extLst>
              <a:ext uri="{FF2B5EF4-FFF2-40B4-BE49-F238E27FC236}">
                <a16:creationId xmlns:a16="http://schemas.microsoft.com/office/drawing/2014/main" id="{91A5DA99-FD6C-D740-61CF-A78CBA11D5A4}"/>
              </a:ext>
            </a:extLst>
          </p:cNvPr>
          <p:cNvSpPr txBox="1"/>
          <p:nvPr/>
        </p:nvSpPr>
        <p:spPr>
          <a:xfrm>
            <a:off x="1631504" y="2924944"/>
            <a:ext cx="928903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结合图路径和局部邻域的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TKGE-PN</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提出了一种路径采样算法，实现</a:t>
            </a:r>
            <a:r>
              <a:rPr kumimoji="1" lang="zh-CN" altLang="en-US" b="1">
                <a:solidFill>
                  <a:srgbClr val="C00000"/>
                </a:solidFill>
                <a:latin typeface="微软雅黑" panose="020B0503020204020204" pitchFamily="34" charset="-122"/>
                <a:ea typeface="微软雅黑" panose="020B0503020204020204" pitchFamily="34" charset="-122"/>
              </a:rPr>
              <a:t>高质量的图路径采样</a:t>
            </a:r>
            <a:endParaRPr kumimoji="1" lang="en-US" altLang="zh-CN" b="1">
              <a:solidFill>
                <a:srgbClr val="C00000"/>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将图路径信息和局部邻域信息结合，实现了</a:t>
            </a:r>
            <a:r>
              <a:rPr kumimoji="1" lang="zh-CN" altLang="en-US" b="1">
                <a:solidFill>
                  <a:srgbClr val="C00000"/>
                </a:solidFill>
                <a:latin typeface="微软雅黑" panose="020B0503020204020204" pitchFamily="34" charset="-122"/>
                <a:ea typeface="微软雅黑" panose="020B0503020204020204" pitchFamily="34" charset="-122"/>
              </a:rPr>
              <a:t>长短距离依赖信息的同时学习</a:t>
            </a:r>
          </a:p>
        </p:txBody>
      </p:sp>
      <p:sp>
        <p:nvSpPr>
          <p:cNvPr id="7" name="文本框 6">
            <a:extLst>
              <a:ext uri="{FF2B5EF4-FFF2-40B4-BE49-F238E27FC236}">
                <a16:creationId xmlns:a16="http://schemas.microsoft.com/office/drawing/2014/main" id="{77AA780A-06D0-2DDD-37EE-B39556843713}"/>
              </a:ext>
            </a:extLst>
          </p:cNvPr>
          <p:cNvSpPr txBox="1"/>
          <p:nvPr/>
        </p:nvSpPr>
        <p:spPr>
          <a:xfrm>
            <a:off x="1631504" y="4725144"/>
            <a:ext cx="9289032" cy="1422954"/>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对于其余种类图结构信息的应用</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与预训练语言模型的结合</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模型资源开销的优化</a:t>
            </a:r>
            <a:endParaRPr kumimoji="1" lang="zh-CN" altLang="en-US" b="1">
              <a:solidFill>
                <a:srgbClr val="C00000"/>
              </a:solidFill>
              <a:latin typeface="微软雅黑" panose="020B0503020204020204" pitchFamily="34" charset="-122"/>
              <a:ea typeface="微软雅黑" panose="020B0503020204020204" pitchFamily="34" charset="-122"/>
            </a:endParaRPr>
          </a:p>
        </p:txBody>
      </p:sp>
      <p:cxnSp>
        <p:nvCxnSpPr>
          <p:cNvPr id="10" name="直接连接符 9">
            <a:extLst>
              <a:ext uri="{FF2B5EF4-FFF2-40B4-BE49-F238E27FC236}">
                <a16:creationId xmlns:a16="http://schemas.microsoft.com/office/drawing/2014/main" id="{F48F1307-FC15-E322-3AA1-C742FF825051}"/>
              </a:ext>
            </a:extLst>
          </p:cNvPr>
          <p:cNvCxnSpPr>
            <a:cxnSpLocks/>
          </p:cNvCxnSpPr>
          <p:nvPr/>
        </p:nvCxnSpPr>
        <p:spPr>
          <a:xfrm>
            <a:off x="767408" y="4509120"/>
            <a:ext cx="1036915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EF06AE52-67D5-EF38-5CF8-49C15F737E4F}"/>
              </a:ext>
            </a:extLst>
          </p:cNvPr>
          <p:cNvSpPr/>
          <p:nvPr/>
        </p:nvSpPr>
        <p:spPr>
          <a:xfrm>
            <a:off x="695400" y="2319855"/>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总结</a:t>
            </a:r>
          </a:p>
        </p:txBody>
      </p:sp>
      <p:sp>
        <p:nvSpPr>
          <p:cNvPr id="16" name="矩形: 圆角 15">
            <a:extLst>
              <a:ext uri="{FF2B5EF4-FFF2-40B4-BE49-F238E27FC236}">
                <a16:creationId xmlns:a16="http://schemas.microsoft.com/office/drawing/2014/main" id="{131FA993-7BE3-DD8A-4E41-6B4B6C65FD6F}"/>
              </a:ext>
            </a:extLst>
          </p:cNvPr>
          <p:cNvSpPr/>
          <p:nvPr/>
        </p:nvSpPr>
        <p:spPr>
          <a:xfrm>
            <a:off x="695400" y="4757226"/>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展望</a:t>
            </a:r>
          </a:p>
        </p:txBody>
      </p:sp>
    </p:spTree>
    <p:extLst>
      <p:ext uri="{BB962C8B-B14F-4D97-AF65-F5344CB8AC3E}">
        <p14:creationId xmlns:p14="http://schemas.microsoft.com/office/powerpoint/2010/main" val="1929431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862181" cy="605909"/>
          </a:xfrm>
        </p:spPr>
        <p:txBody>
          <a:bodyPr wrap="square"/>
          <a:lstStyle/>
          <a:p>
            <a:r>
              <a:rPr lang="zh-CN" altLang="en-US"/>
              <a:t>攻读硕士期间取得的研究成果</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407368" y="1484784"/>
            <a:ext cx="11377264" cy="4192943"/>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[1]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Chen Xinyu, Ren Yating. A Transformer-Based Knowledge GraphEmbedding Model Combining Graph Paths and Local Neighborhood[C]//2024 InternationalJoint Conference on Neural Networks (IJCNN). IEEE, 2024.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已录用</a:t>
            </a:r>
            <a:endPar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[2] Liu Xiyang,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Zhang Richong. Heterogeneous graph neural networkwith hypernetworks for knowledge graph embedding [C]//The Semantic Web–ISWC 2022:21st International Semantic Web Conference, Virtual Event, October 23–27, 2022, Proceedings.Berlin, Heidelberg: Springer-Verlag, 2022: 284–302</a:t>
            </a: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[3]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郭子溢</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朱桐</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林广艳</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谭火彬</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球面坐标下基于语义分层的知识图谱补全方法 </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[J].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应用科学学报</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2024, 42 (01): 119-133.74</a:t>
            </a:r>
            <a:endParaRPr kumimoji="1" lang="zh-CN" altLang="en-US">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932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p:cNvSpPr txBox="1"/>
          <p:nvPr/>
        </p:nvSpPr>
        <p:spPr>
          <a:xfrm>
            <a:off x="2072640" y="4426536"/>
            <a:ext cx="8046720" cy="830997"/>
          </a:xfrm>
          <a:prstGeom prst="rect">
            <a:avLst/>
          </a:prstGeom>
          <a:noFill/>
        </p:spPr>
        <p:txBody>
          <a:bodyPr wrap="square" rtlCol="0">
            <a:spAutoFit/>
          </a:bodyPr>
          <a:lstStyle/>
          <a:p>
            <a:pPr algn="ctr"/>
            <a:r>
              <a:rPr lang="zh-CN" altLang="en-US" sz="4800">
                <a:solidFill>
                  <a:srgbClr val="004098"/>
                </a:solidFill>
                <a:latin typeface="+mj-ea"/>
                <a:ea typeface="+mj-ea"/>
              </a:rPr>
              <a:t>恳请各位老师批评指正！</a:t>
            </a:r>
          </a:p>
        </p:txBody>
      </p:sp>
      <p:pic>
        <p:nvPicPr>
          <p:cNvPr id="158" name="图片 157" descr="建筑的摆设布局&#10;&#10;描述已自动生成"/>
          <p:cNvPicPr>
            <a:picLocks noChangeAspect="1"/>
          </p:cNvPicPr>
          <p:nvPr/>
        </p:nvPicPr>
        <p:blipFill>
          <a:blip r:embed="rId4">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159"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0"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34"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235" name="ïşļíḓê"/>
            <p:cNvGrpSpPr/>
            <p:nvPr/>
          </p:nvGrpSpPr>
          <p:grpSpPr>
            <a:xfrm>
              <a:off x="3497261" y="2746242"/>
              <a:ext cx="7298696" cy="1095599"/>
              <a:chOff x="4535488" y="3019425"/>
              <a:chExt cx="4378326" cy="657226"/>
            </a:xfrm>
            <a:grpFill/>
          </p:grpSpPr>
          <p:sp>
            <p:nvSpPr>
              <p:cNvPr id="254"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5"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6"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7"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8"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9"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0"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1"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2"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3"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4"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5"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6"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7"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8"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9"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0"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1"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2"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3"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4"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236" name="íṥľíḓé"/>
            <p:cNvGrpSpPr/>
            <p:nvPr/>
          </p:nvGrpSpPr>
          <p:grpSpPr>
            <a:xfrm>
              <a:off x="3645458" y="3873595"/>
              <a:ext cx="7018182" cy="227590"/>
              <a:chOff x="4624388" y="3695700"/>
              <a:chExt cx="4210051" cy="136526"/>
            </a:xfrm>
            <a:grpFill/>
          </p:grpSpPr>
          <p:sp>
            <p:nvSpPr>
              <p:cNvPr id="237"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8"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9"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0"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1"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2"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3"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4"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5"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6"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7"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8"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9"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0"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1"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2"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3"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pic>
        <p:nvPicPr>
          <p:cNvPr id="121" name="图片 120">
            <a:extLst>
              <a:ext uri="{FF2B5EF4-FFF2-40B4-BE49-F238E27FC236}">
                <a16:creationId xmlns:a16="http://schemas.microsoft.com/office/drawing/2014/main" id="{606935F0-649D-48EC-B2FD-E43FC85B759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extLst>
      <p:ext uri="{BB962C8B-B14F-4D97-AF65-F5344CB8AC3E}">
        <p14:creationId xmlns:p14="http://schemas.microsoft.com/office/powerpoint/2010/main" val="570663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2489"/>
            <a:ext cx="3269893" cy="608812"/>
          </a:xfrm>
        </p:spPr>
        <p:txBody>
          <a:bodyPr wrap="square"/>
          <a:lstStyle/>
          <a:p>
            <a:r>
              <a:rPr lang="zh-CN" altLang="en-US"/>
              <a:t>课题背景与意义</a:t>
            </a:r>
          </a:p>
        </p:txBody>
      </p:sp>
      <p:sp>
        <p:nvSpPr>
          <p:cNvPr id="14" name="文本框 13">
            <a:extLst>
              <a:ext uri="{FF2B5EF4-FFF2-40B4-BE49-F238E27FC236}">
                <a16:creationId xmlns:a16="http://schemas.microsoft.com/office/drawing/2014/main" id="{81CC8EED-B9D6-4777-9082-9582918CA8FF}"/>
              </a:ext>
            </a:extLst>
          </p:cNvPr>
          <p:cNvSpPr txBox="1"/>
          <p:nvPr/>
        </p:nvSpPr>
        <p:spPr>
          <a:xfrm>
            <a:off x="407368" y="1051189"/>
            <a:ext cx="1117498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a:solidFill>
                  <a:srgbClr val="145396"/>
                </a:solidFill>
                <a:latin typeface="微软雅黑" panose="020B0503020204020204" pitchFamily="34" charset="-122"/>
                <a:ea typeface="微软雅黑" panose="020B0503020204020204" pitchFamily="34" charset="-122"/>
              </a:rPr>
              <a:t>选题来源于实验室承担的多个课题，需要面向</a:t>
            </a:r>
            <a:r>
              <a:rPr kumimoji="1" lang="zh-CN" altLang="en-US" sz="2000" b="1">
                <a:solidFill>
                  <a:srgbClr val="145396"/>
                </a:solidFill>
                <a:latin typeface="微软雅黑" panose="020B0503020204020204" pitchFamily="34" charset="-122"/>
                <a:ea typeface="微软雅黑" panose="020B0503020204020204" pitchFamily="34" charset="-122"/>
              </a:rPr>
              <a:t>材料、建筑等</a:t>
            </a:r>
            <a:r>
              <a:rPr kumimoji="1" lang="zh-CN" altLang="en-US" sz="2000">
                <a:solidFill>
                  <a:srgbClr val="145396"/>
                </a:solidFill>
                <a:latin typeface="微软雅黑" panose="020B0503020204020204" pitchFamily="34" charset="-122"/>
                <a:ea typeface="微软雅黑" panose="020B0503020204020204" pitchFamily="34" charset="-122"/>
              </a:rPr>
              <a:t>不同领域场景建立并完善行业</a:t>
            </a:r>
            <a:r>
              <a:rPr kumimoji="1" lang="zh-CN" altLang="en-US" sz="2000" b="1">
                <a:solidFill>
                  <a:srgbClr val="145396"/>
                </a:solidFill>
                <a:latin typeface="微软雅黑" panose="020B0503020204020204" pitchFamily="34" charset="-122"/>
                <a:ea typeface="微软雅黑" panose="020B0503020204020204" pitchFamily="34" charset="-122"/>
              </a:rPr>
              <a:t>知识图谱</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3</a:t>
            </a:fld>
            <a:endParaRPr lang="zh-CN" altLang="en-US"/>
          </a:p>
        </p:txBody>
      </p:sp>
      <p:grpSp>
        <p:nvGrpSpPr>
          <p:cNvPr id="6" name="组合 5">
            <a:extLst>
              <a:ext uri="{FF2B5EF4-FFF2-40B4-BE49-F238E27FC236}">
                <a16:creationId xmlns:a16="http://schemas.microsoft.com/office/drawing/2014/main" id="{47C90D87-10A7-C5E5-7AE4-DDD329CD9102}"/>
              </a:ext>
            </a:extLst>
          </p:cNvPr>
          <p:cNvGrpSpPr/>
          <p:nvPr/>
        </p:nvGrpSpPr>
        <p:grpSpPr>
          <a:xfrm>
            <a:off x="551384" y="1983868"/>
            <a:ext cx="5764673" cy="4715718"/>
            <a:chOff x="810568" y="1916481"/>
            <a:chExt cx="5764673" cy="4715718"/>
          </a:xfrm>
        </p:grpSpPr>
        <p:pic>
          <p:nvPicPr>
            <p:cNvPr id="7" name="图片 6">
              <a:extLst>
                <a:ext uri="{FF2B5EF4-FFF2-40B4-BE49-F238E27FC236}">
                  <a16:creationId xmlns:a16="http://schemas.microsoft.com/office/drawing/2014/main" id="{BFBE0194-D5FF-71C0-69E4-4D5E48F75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568" y="1916481"/>
              <a:ext cx="2779744" cy="2101276"/>
            </a:xfrm>
            <a:prstGeom prst="rect">
              <a:avLst/>
            </a:prstGeom>
            <a:ln>
              <a:solidFill>
                <a:schemeClr val="tx1"/>
              </a:solidFill>
            </a:ln>
          </p:spPr>
        </p:pic>
        <p:pic>
          <p:nvPicPr>
            <p:cNvPr id="8" name="图片 7">
              <a:extLst>
                <a:ext uri="{FF2B5EF4-FFF2-40B4-BE49-F238E27FC236}">
                  <a16:creationId xmlns:a16="http://schemas.microsoft.com/office/drawing/2014/main" id="{F0D2594C-A56A-AE4A-C687-89E93F6F0316}"/>
                </a:ext>
              </a:extLst>
            </p:cNvPr>
            <p:cNvPicPr>
              <a:picLocks noChangeAspect="1"/>
            </p:cNvPicPr>
            <p:nvPr/>
          </p:nvPicPr>
          <p:blipFill>
            <a:blip r:embed="rId4"/>
            <a:stretch>
              <a:fillRect/>
            </a:stretch>
          </p:blipFill>
          <p:spPr>
            <a:xfrm>
              <a:off x="810568" y="4967772"/>
              <a:ext cx="1249348" cy="1249348"/>
            </a:xfrm>
            <a:prstGeom prst="rect">
              <a:avLst/>
            </a:prstGeom>
          </p:spPr>
        </p:pic>
        <p:cxnSp>
          <p:nvCxnSpPr>
            <p:cNvPr id="9" name="连接符: 肘形 8">
              <a:extLst>
                <a:ext uri="{FF2B5EF4-FFF2-40B4-BE49-F238E27FC236}">
                  <a16:creationId xmlns:a16="http://schemas.microsoft.com/office/drawing/2014/main" id="{859CFB15-0A66-06CC-2BBB-D30556EFC36E}"/>
                </a:ext>
              </a:extLst>
            </p:cNvPr>
            <p:cNvCxnSpPr>
              <a:stCxn id="7" idx="2"/>
              <a:endCxn id="7" idx="0"/>
            </p:cNvCxnSpPr>
            <p:nvPr/>
          </p:nvCxnSpPr>
          <p:spPr>
            <a:xfrm rot="5400000" flipH="1">
              <a:off x="1149802" y="2967119"/>
              <a:ext cx="2101276" cy="12700"/>
            </a:xfrm>
            <a:prstGeom prst="bentConnector5">
              <a:avLst>
                <a:gd name="adj1" fmla="val -10879"/>
                <a:gd name="adj2" fmla="val -23436126"/>
                <a:gd name="adj3" fmla="val 11087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0F25C75-A995-F6D9-BBAD-09F8A331683F}"/>
                </a:ext>
              </a:extLst>
            </p:cNvPr>
            <p:cNvSpPr txBox="1"/>
            <p:nvPr/>
          </p:nvSpPr>
          <p:spPr>
            <a:xfrm>
              <a:off x="4404717" y="2668573"/>
              <a:ext cx="1446411" cy="372025"/>
            </a:xfrm>
            <a:prstGeom prst="rect">
              <a:avLst/>
            </a:prstGeom>
            <a:solidFill>
              <a:schemeClr val="bg1"/>
            </a:solidFill>
            <a:ln>
              <a:solidFill>
                <a:schemeClr val="tx1"/>
              </a:solidFill>
            </a:ln>
          </p:spPr>
          <p:txBody>
            <a:bodyPr wrap="square" rtlCol="0">
              <a:spAutoFit/>
            </a:bodyPr>
            <a:lstStyle/>
            <a:p>
              <a:pPr marR="0" algn="ctr"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知识图谱补全</a:t>
              </a:r>
            </a:p>
          </p:txBody>
        </p:sp>
        <p:sp>
          <p:nvSpPr>
            <p:cNvPr id="11" name="文本框 10">
              <a:extLst>
                <a:ext uri="{FF2B5EF4-FFF2-40B4-BE49-F238E27FC236}">
                  <a16:creationId xmlns:a16="http://schemas.microsoft.com/office/drawing/2014/main" id="{AD93277B-40C4-6446-E47A-BBDA893C07A3}"/>
                </a:ext>
              </a:extLst>
            </p:cNvPr>
            <p:cNvSpPr txBox="1"/>
            <p:nvPr/>
          </p:nvSpPr>
          <p:spPr>
            <a:xfrm>
              <a:off x="882171" y="6260174"/>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问答系统</a:t>
              </a:r>
            </a:p>
          </p:txBody>
        </p:sp>
        <p:sp>
          <p:nvSpPr>
            <p:cNvPr id="12" name="箭头: 右 11">
              <a:extLst>
                <a:ext uri="{FF2B5EF4-FFF2-40B4-BE49-F238E27FC236}">
                  <a16:creationId xmlns:a16="http://schemas.microsoft.com/office/drawing/2014/main" id="{A21EAA7F-A47A-3A67-F363-80D9C02435B5}"/>
                </a:ext>
              </a:extLst>
            </p:cNvPr>
            <p:cNvSpPr/>
            <p:nvPr/>
          </p:nvSpPr>
          <p:spPr>
            <a:xfrm rot="5400000">
              <a:off x="3183382" y="4589199"/>
              <a:ext cx="437534" cy="1426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9004FAD2-4955-9FB4-519F-931A1B83AA41}"/>
                </a:ext>
              </a:extLst>
            </p:cNvPr>
            <p:cNvPicPr>
              <a:picLocks noChangeAspect="1"/>
            </p:cNvPicPr>
            <p:nvPr/>
          </p:nvPicPr>
          <p:blipFill rotWithShape="1">
            <a:blip r:embed="rId5"/>
            <a:srcRect l="11505" r="9865"/>
            <a:stretch/>
          </p:blipFill>
          <p:spPr>
            <a:xfrm>
              <a:off x="2683154" y="5066182"/>
              <a:ext cx="1447975" cy="1150938"/>
            </a:xfrm>
            <a:prstGeom prst="rect">
              <a:avLst/>
            </a:prstGeom>
          </p:spPr>
        </p:pic>
        <p:sp>
          <p:nvSpPr>
            <p:cNvPr id="54" name="文本框 53">
              <a:extLst>
                <a:ext uri="{FF2B5EF4-FFF2-40B4-BE49-F238E27FC236}">
                  <a16:creationId xmlns:a16="http://schemas.microsoft.com/office/drawing/2014/main" id="{BEC3BB3A-BF09-608B-CCA1-A037EE9E3C64}"/>
                </a:ext>
              </a:extLst>
            </p:cNvPr>
            <p:cNvSpPr txBox="1"/>
            <p:nvPr/>
          </p:nvSpPr>
          <p:spPr>
            <a:xfrm>
              <a:off x="2895121"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推荐系统</a:t>
              </a:r>
            </a:p>
          </p:txBody>
        </p:sp>
        <p:pic>
          <p:nvPicPr>
            <p:cNvPr id="55" name="图片 54">
              <a:extLst>
                <a:ext uri="{FF2B5EF4-FFF2-40B4-BE49-F238E27FC236}">
                  <a16:creationId xmlns:a16="http://schemas.microsoft.com/office/drawing/2014/main" id="{CD8699CC-4475-63BC-7B3C-A9DA04B5D89C}"/>
                </a:ext>
              </a:extLst>
            </p:cNvPr>
            <p:cNvPicPr>
              <a:picLocks noChangeAspect="1"/>
            </p:cNvPicPr>
            <p:nvPr/>
          </p:nvPicPr>
          <p:blipFill>
            <a:blip r:embed="rId6"/>
            <a:stretch>
              <a:fillRect/>
            </a:stretch>
          </p:blipFill>
          <p:spPr>
            <a:xfrm>
              <a:off x="4816828" y="5041026"/>
              <a:ext cx="1249348" cy="1249348"/>
            </a:xfrm>
            <a:prstGeom prst="rect">
              <a:avLst/>
            </a:prstGeom>
          </p:spPr>
        </p:pic>
        <p:sp>
          <p:nvSpPr>
            <p:cNvPr id="56" name="文本框 55">
              <a:extLst>
                <a:ext uri="{FF2B5EF4-FFF2-40B4-BE49-F238E27FC236}">
                  <a16:creationId xmlns:a16="http://schemas.microsoft.com/office/drawing/2014/main" id="{5EAA8A57-27B0-B72E-9CD9-4AC81C5BF14E}"/>
                </a:ext>
              </a:extLst>
            </p:cNvPr>
            <p:cNvSpPr txBox="1"/>
            <p:nvPr/>
          </p:nvSpPr>
          <p:spPr>
            <a:xfrm>
              <a:off x="5050293"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语义搜索</a:t>
              </a:r>
            </a:p>
          </p:txBody>
        </p:sp>
      </p:grpSp>
      <p:sp>
        <p:nvSpPr>
          <p:cNvPr id="57" name="Right Arrow 48">
            <a:extLst>
              <a:ext uri="{FF2B5EF4-FFF2-40B4-BE49-F238E27FC236}">
                <a16:creationId xmlns:a16="http://schemas.microsoft.com/office/drawing/2014/main" id="{8D79BA62-B6C5-5A35-5A34-62BF96695C01}"/>
              </a:ext>
            </a:extLst>
          </p:cNvPr>
          <p:cNvSpPr/>
          <p:nvPr/>
        </p:nvSpPr>
        <p:spPr>
          <a:xfrm>
            <a:off x="5720862" y="4053326"/>
            <a:ext cx="1807959" cy="580766"/>
          </a:xfrm>
          <a:prstGeom prst="rightArrow">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a:latin typeface="Helvetica" pitchFamily="2" charset="0"/>
            </a:endParaRPr>
          </a:p>
        </p:txBody>
      </p:sp>
      <p:sp>
        <p:nvSpPr>
          <p:cNvPr id="70" name="TextBox 77">
            <a:extLst>
              <a:ext uri="{FF2B5EF4-FFF2-40B4-BE49-F238E27FC236}">
                <a16:creationId xmlns:a16="http://schemas.microsoft.com/office/drawing/2014/main" id="{D45E5772-1D97-267A-5EA2-7A2B0022DF55}"/>
              </a:ext>
            </a:extLst>
          </p:cNvPr>
          <p:cNvSpPr txBox="1"/>
          <p:nvPr/>
        </p:nvSpPr>
        <p:spPr>
          <a:xfrm>
            <a:off x="8034165" y="4455573"/>
            <a:ext cx="2435282" cy="400110"/>
          </a:xfrm>
          <a:prstGeom prst="rect">
            <a:avLst/>
          </a:prstGeom>
          <a:noFill/>
        </p:spPr>
        <p:txBody>
          <a:bodyPr wrap="none" rtlCol="0">
            <a:spAutoFit/>
          </a:bodyPr>
          <a:lstStyle/>
          <a:p>
            <a:r>
              <a:rPr lang="zh-CN" altLang="en-US" sz="2000" b="1">
                <a:latin typeface="微软雅黑" panose="020B0503020204020204" pitchFamily="34" charset="-122"/>
                <a:ea typeface="微软雅黑" panose="020B0503020204020204" pitchFamily="34" charset="-122"/>
              </a:rPr>
              <a:t>知识图谱嵌入</a:t>
            </a:r>
            <a:r>
              <a:rPr lang="en-US" altLang="zh-CN" sz="2000">
                <a:latin typeface="Helvetica" pitchFamily="2" charset="0"/>
              </a:rPr>
              <a:t>(KGE)</a:t>
            </a:r>
            <a:endParaRPr lang="en-CN" sz="2000">
              <a:latin typeface="Helvetica" pitchFamily="2" charset="0"/>
            </a:endParaRPr>
          </a:p>
        </p:txBody>
      </p:sp>
      <p:sp>
        <p:nvSpPr>
          <p:cNvPr id="80" name="文本框 79">
            <a:extLst>
              <a:ext uri="{FF2B5EF4-FFF2-40B4-BE49-F238E27FC236}">
                <a16:creationId xmlns:a16="http://schemas.microsoft.com/office/drawing/2014/main" id="{4E59C8F6-2B76-1D9E-7D63-9EE4FE148E84}"/>
              </a:ext>
            </a:extLst>
          </p:cNvPr>
          <p:cNvSpPr txBox="1"/>
          <p:nvPr/>
        </p:nvSpPr>
        <p:spPr>
          <a:xfrm>
            <a:off x="7293190" y="4946654"/>
            <a:ext cx="3791404" cy="874407"/>
          </a:xfrm>
          <a:prstGeom prst="rect">
            <a:avLst/>
          </a:prstGeom>
          <a:noFill/>
        </p:spPr>
        <p:txBody>
          <a:bodyPr wrap="square">
            <a:spAutoFit/>
          </a:bodyPr>
          <a:lstStyle/>
          <a:p>
            <a:pPr algn="ctr">
              <a:lnSpc>
                <a:spcPct val="150000"/>
              </a:lnSpc>
            </a:pPr>
            <a:r>
              <a:rPr lang="zh-CN" altLang="en-US">
                <a:latin typeface="微软雅黑" panose="020B0503020204020204" pitchFamily="34" charset="-122"/>
                <a:ea typeface="微软雅黑" panose="020B0503020204020204" pitchFamily="34" charset="-122"/>
              </a:rPr>
              <a:t>将知识图谱中的所有</a:t>
            </a:r>
            <a:r>
              <a:rPr lang="zh-CN" altLang="en-US">
                <a:solidFill>
                  <a:srgbClr val="FF0000"/>
                </a:solidFill>
                <a:latin typeface="微软雅黑" panose="020B0503020204020204" pitchFamily="34" charset="-122"/>
                <a:ea typeface="微软雅黑" panose="020B0503020204020204" pitchFamily="34" charset="-122"/>
              </a:rPr>
              <a:t>实体</a:t>
            </a:r>
            <a:r>
              <a:rPr lang="zh-CN" altLang="en-US">
                <a:latin typeface="微软雅黑" panose="020B0503020204020204" pitchFamily="34" charset="-122"/>
                <a:ea typeface="微软雅黑" panose="020B0503020204020204" pitchFamily="34" charset="-122"/>
              </a:rPr>
              <a:t>与</a:t>
            </a:r>
            <a:r>
              <a:rPr lang="zh-CN" altLang="en-US">
                <a:solidFill>
                  <a:srgbClr val="FF0000"/>
                </a:solidFill>
                <a:latin typeface="微软雅黑" panose="020B0503020204020204" pitchFamily="34" charset="-122"/>
                <a:ea typeface="微软雅黑" panose="020B0503020204020204" pitchFamily="34" charset="-122"/>
              </a:rPr>
              <a:t>关系</a:t>
            </a:r>
            <a:endParaRPr lang="en-US" altLang="zh-CN">
              <a:solidFill>
                <a:srgbClr val="FF0000"/>
              </a:solidFill>
              <a:latin typeface="微软雅黑" panose="020B0503020204020204" pitchFamily="34" charset="-122"/>
              <a:ea typeface="微软雅黑" panose="020B0503020204020204" pitchFamily="34" charset="-122"/>
            </a:endParaRPr>
          </a:p>
          <a:p>
            <a:pPr algn="ctr">
              <a:lnSpc>
                <a:spcPct val="150000"/>
              </a:lnSpc>
            </a:pPr>
            <a:r>
              <a:rPr lang="zh-CN" altLang="en-US">
                <a:latin typeface="微软雅黑" panose="020B0503020204020204" pitchFamily="34" charset="-122"/>
                <a:ea typeface="微软雅黑" panose="020B0503020204020204" pitchFamily="34" charset="-122"/>
              </a:rPr>
              <a:t>表示为低维空间中的</a:t>
            </a:r>
            <a:r>
              <a:rPr lang="zh-CN" altLang="en-US" b="1">
                <a:solidFill>
                  <a:srgbClr val="FF0000"/>
                </a:solidFill>
                <a:latin typeface="微软雅黑" panose="020B0503020204020204" pitchFamily="34" charset="-122"/>
                <a:ea typeface="微软雅黑" panose="020B0503020204020204" pitchFamily="34" charset="-122"/>
              </a:rPr>
              <a:t>向量</a:t>
            </a:r>
            <a:endParaRPr lang="zh-CN" altLang="en-US" b="1">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5F779318-DDB7-BECC-419E-DCFDC45DCBB3}"/>
              </a:ext>
            </a:extLst>
          </p:cNvPr>
          <p:cNvGrpSpPr/>
          <p:nvPr/>
        </p:nvGrpSpPr>
        <p:grpSpPr>
          <a:xfrm>
            <a:off x="7853329" y="3652934"/>
            <a:ext cx="2801719" cy="369332"/>
            <a:chOff x="8015667" y="1990218"/>
            <a:chExt cx="2801719" cy="369332"/>
          </a:xfrm>
        </p:grpSpPr>
        <p:sp>
          <p:nvSpPr>
            <p:cNvPr id="91" name="TextBox 38">
              <a:extLst>
                <a:ext uri="{FF2B5EF4-FFF2-40B4-BE49-F238E27FC236}">
                  <a16:creationId xmlns:a16="http://schemas.microsoft.com/office/drawing/2014/main" id="{46933D46-1F67-64D2-5FE7-A9A82FFC9A41}"/>
                </a:ext>
              </a:extLst>
            </p:cNvPr>
            <p:cNvSpPr txBox="1">
              <a:spLocks noChangeArrowheads="1"/>
            </p:cNvSpPr>
            <p:nvPr/>
          </p:nvSpPr>
          <p:spPr bwMode="auto">
            <a:xfrm>
              <a:off x="8015667"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姚明</a:t>
              </a:r>
              <a:endParaRPr lang="en-CN" altLang="en-CN" sz="1800"/>
            </a:p>
          </p:txBody>
        </p:sp>
        <p:sp>
          <p:nvSpPr>
            <p:cNvPr id="93" name="TextBox 40">
              <a:extLst>
                <a:ext uri="{FF2B5EF4-FFF2-40B4-BE49-F238E27FC236}">
                  <a16:creationId xmlns:a16="http://schemas.microsoft.com/office/drawing/2014/main" id="{2EE97891-E3B1-EA63-B96D-DF718392576B}"/>
                </a:ext>
              </a:extLst>
            </p:cNvPr>
            <p:cNvSpPr txBox="1">
              <a:spLocks noChangeArrowheads="1"/>
            </p:cNvSpPr>
            <p:nvPr/>
          </p:nvSpPr>
          <p:spPr bwMode="auto">
            <a:xfrm>
              <a:off x="10171055"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上海</a:t>
              </a:r>
              <a:endParaRPr lang="en-CN" altLang="en-CN" sz="1800"/>
            </a:p>
          </p:txBody>
        </p:sp>
        <p:sp>
          <p:nvSpPr>
            <p:cNvPr id="94" name="TextBox 41">
              <a:extLst>
                <a:ext uri="{FF2B5EF4-FFF2-40B4-BE49-F238E27FC236}">
                  <a16:creationId xmlns:a16="http://schemas.microsoft.com/office/drawing/2014/main" id="{A5A838DB-933A-8862-2F1A-140CA296D173}"/>
                </a:ext>
              </a:extLst>
            </p:cNvPr>
            <p:cNvSpPr txBox="1">
              <a:spLocks noChangeArrowheads="1"/>
            </p:cNvSpPr>
            <p:nvPr/>
          </p:nvSpPr>
          <p:spPr bwMode="auto">
            <a:xfrm>
              <a:off x="8977945" y="199021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出生于</a:t>
              </a:r>
              <a:endParaRPr lang="en-CN" altLang="en-CN" sz="1800"/>
            </a:p>
          </p:txBody>
        </p:sp>
      </p:grpSp>
      <p:sp>
        <p:nvSpPr>
          <p:cNvPr id="96" name="TextBox 9">
            <a:extLst>
              <a:ext uri="{FF2B5EF4-FFF2-40B4-BE49-F238E27FC236}">
                <a16:creationId xmlns:a16="http://schemas.microsoft.com/office/drawing/2014/main" id="{0077BE74-3862-57EB-2342-74BF6C48B8C5}"/>
              </a:ext>
            </a:extLst>
          </p:cNvPr>
          <p:cNvSpPr txBox="1">
            <a:spLocks noChangeArrowheads="1"/>
          </p:cNvSpPr>
          <p:nvPr/>
        </p:nvSpPr>
        <p:spPr bwMode="auto">
          <a:xfrm>
            <a:off x="7954795" y="1926412"/>
            <a:ext cx="25987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a:t>&lt;</a:t>
            </a:r>
            <a:r>
              <a:rPr lang="zh-CN" altLang="en-US" sz="1800"/>
              <a:t>姚明，出生于，上海</a:t>
            </a:r>
            <a:r>
              <a:rPr lang="en-US" altLang="zh-CN" sz="1800"/>
              <a:t>&gt;</a:t>
            </a:r>
          </a:p>
        </p:txBody>
      </p:sp>
      <p:cxnSp>
        <p:nvCxnSpPr>
          <p:cNvPr id="16" name="直接箭头连接符 15">
            <a:extLst>
              <a:ext uri="{FF2B5EF4-FFF2-40B4-BE49-F238E27FC236}">
                <a16:creationId xmlns:a16="http://schemas.microsoft.com/office/drawing/2014/main" id="{16F35C7E-3E9D-0BFD-EE98-C8050D1434DB}"/>
              </a:ext>
            </a:extLst>
          </p:cNvPr>
          <p:cNvCxnSpPr>
            <a:cxnSpLocks/>
            <a:endCxn id="10" idx="1"/>
          </p:cNvCxnSpPr>
          <p:nvPr/>
        </p:nvCxnSpPr>
        <p:spPr>
          <a:xfrm>
            <a:off x="3846136" y="2921973"/>
            <a:ext cx="299397"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B9AA6CF-10F5-5D38-6EFA-EC10B29F8029}"/>
              </a:ext>
            </a:extLst>
          </p:cNvPr>
          <p:cNvSpPr txBox="1"/>
          <p:nvPr/>
        </p:nvSpPr>
        <p:spPr>
          <a:xfrm>
            <a:off x="5937347" y="1968756"/>
            <a:ext cx="544765" cy="2670290"/>
          </a:xfrm>
          <a:prstGeom prst="rect">
            <a:avLst/>
          </a:prstGeom>
          <a:noFill/>
        </p:spPr>
        <p:txBody>
          <a:bodyPr vert="eaVert" wrap="square" rtlCol="0">
            <a:spAutoFit/>
          </a:bodyPr>
          <a:lstStyle/>
          <a:p>
            <a:pPr algn="l">
              <a:lnSpc>
                <a:spcPct val="130000"/>
              </a:lnSpc>
            </a:pPr>
            <a:r>
              <a:rPr lang="zh-CN" altLang="en-US" b="1">
                <a:solidFill>
                  <a:schemeClr val="tx2">
                    <a:lumMod val="75000"/>
                  </a:schemeClr>
                </a:solidFill>
                <a:latin typeface="微软雅黑" panose="020B0503020204020204" pitchFamily="34" charset="-122"/>
                <a:ea typeface="微软雅黑" panose="020B0503020204020204" pitchFamily="34" charset="-122"/>
              </a:rPr>
              <a:t>自动推理新的知识</a:t>
            </a:r>
            <a:endParaRPr lang="zh-CN" altLang="en-US" b="1" dirty="0">
              <a:solidFill>
                <a:schemeClr val="tx2">
                  <a:lumMod val="75000"/>
                </a:schemeClr>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B200F7FE-8836-1428-021D-D3B31B593A3A}"/>
              </a:ext>
            </a:extLst>
          </p:cNvPr>
          <p:cNvCxnSpPr>
            <a:cxnSpLocks/>
          </p:cNvCxnSpPr>
          <p:nvPr/>
        </p:nvCxnSpPr>
        <p:spPr>
          <a:xfrm>
            <a:off x="5695462" y="2933105"/>
            <a:ext cx="299397" cy="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爆炸形: 8 pt  57">
            <a:extLst>
              <a:ext uri="{FF2B5EF4-FFF2-40B4-BE49-F238E27FC236}">
                <a16:creationId xmlns:a16="http://schemas.microsoft.com/office/drawing/2014/main" id="{108A139A-FDC3-FB75-04F9-74BAEAF63DBF}"/>
              </a:ext>
            </a:extLst>
          </p:cNvPr>
          <p:cNvSpPr/>
          <p:nvPr/>
        </p:nvSpPr>
        <p:spPr>
          <a:xfrm>
            <a:off x="3106499" y="2057563"/>
            <a:ext cx="1069056" cy="1866881"/>
          </a:xfrm>
          <a:prstGeom prst="irregularSeal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1188F019-AE83-699A-AECD-427E15E320C2}"/>
              </a:ext>
            </a:extLst>
          </p:cNvPr>
          <p:cNvGrpSpPr/>
          <p:nvPr/>
        </p:nvGrpSpPr>
        <p:grpSpPr>
          <a:xfrm>
            <a:off x="8023519" y="2515949"/>
            <a:ext cx="312995" cy="997265"/>
            <a:chOff x="11318240" y="2142362"/>
            <a:chExt cx="320040" cy="1113918"/>
          </a:xfrm>
        </p:grpSpPr>
        <p:sp>
          <p:nvSpPr>
            <p:cNvPr id="18" name="矩形: 圆角 17">
              <a:extLst>
                <a:ext uri="{FF2B5EF4-FFF2-40B4-BE49-F238E27FC236}">
                  <a16:creationId xmlns:a16="http://schemas.microsoft.com/office/drawing/2014/main" id="{6D5FFDF4-8BA5-4E74-CCF1-B13E2BFD499B}"/>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F1D5F02C-10A8-8C0A-F63C-ABBA35781A4A}"/>
                </a:ext>
              </a:extLst>
            </p:cNvPr>
            <p:cNvGrpSpPr/>
            <p:nvPr/>
          </p:nvGrpSpPr>
          <p:grpSpPr>
            <a:xfrm>
              <a:off x="11367633" y="2190504"/>
              <a:ext cx="227635" cy="1023793"/>
              <a:chOff x="11367235" y="2230918"/>
              <a:chExt cx="227635" cy="1023793"/>
            </a:xfrm>
          </p:grpSpPr>
          <p:sp>
            <p:nvSpPr>
              <p:cNvPr id="20" name="椭圆 19">
                <a:extLst>
                  <a:ext uri="{FF2B5EF4-FFF2-40B4-BE49-F238E27FC236}">
                    <a16:creationId xmlns:a16="http://schemas.microsoft.com/office/drawing/2014/main" id="{9834BED0-7D07-8CCB-B5B4-667FEBA02D0B}"/>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1" name="椭圆 20">
                <a:extLst>
                  <a:ext uri="{FF2B5EF4-FFF2-40B4-BE49-F238E27FC236}">
                    <a16:creationId xmlns:a16="http://schemas.microsoft.com/office/drawing/2014/main" id="{A9066B24-F42D-41DB-3BAD-E552887EFC7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2" name="椭圆 21">
                <a:extLst>
                  <a:ext uri="{FF2B5EF4-FFF2-40B4-BE49-F238E27FC236}">
                    <a16:creationId xmlns:a16="http://schemas.microsoft.com/office/drawing/2014/main" id="{86DBAB19-ECA9-3D14-CA58-39B090D39F6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3" name="椭圆 22">
                <a:extLst>
                  <a:ext uri="{FF2B5EF4-FFF2-40B4-BE49-F238E27FC236}">
                    <a16:creationId xmlns:a16="http://schemas.microsoft.com/office/drawing/2014/main" id="{F95096B4-C3F4-98CC-E6D8-415C4C3C7088}"/>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39" name="组合 38">
            <a:extLst>
              <a:ext uri="{FF2B5EF4-FFF2-40B4-BE49-F238E27FC236}">
                <a16:creationId xmlns:a16="http://schemas.microsoft.com/office/drawing/2014/main" id="{111CF9EA-9496-662F-A1A0-DEF11237B8FE}"/>
              </a:ext>
            </a:extLst>
          </p:cNvPr>
          <p:cNvGrpSpPr/>
          <p:nvPr/>
        </p:nvGrpSpPr>
        <p:grpSpPr>
          <a:xfrm>
            <a:off x="9087586" y="2535604"/>
            <a:ext cx="312995" cy="997265"/>
            <a:chOff x="11318240" y="2142362"/>
            <a:chExt cx="320040" cy="1113918"/>
          </a:xfrm>
        </p:grpSpPr>
        <p:sp>
          <p:nvSpPr>
            <p:cNvPr id="40" name="矩形: 圆角 39">
              <a:extLst>
                <a:ext uri="{FF2B5EF4-FFF2-40B4-BE49-F238E27FC236}">
                  <a16:creationId xmlns:a16="http://schemas.microsoft.com/office/drawing/2014/main" id="{E5A3E61B-7D1F-B2E2-EE80-E61ACA0D1D06}"/>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53BA26EB-B98C-7CC6-B6F4-D7C938E84F66}"/>
                </a:ext>
              </a:extLst>
            </p:cNvPr>
            <p:cNvGrpSpPr/>
            <p:nvPr/>
          </p:nvGrpSpPr>
          <p:grpSpPr>
            <a:xfrm>
              <a:off x="11367633" y="2190504"/>
              <a:ext cx="227635" cy="1023793"/>
              <a:chOff x="11367235" y="2230918"/>
              <a:chExt cx="227635" cy="1023793"/>
            </a:xfrm>
          </p:grpSpPr>
          <p:sp>
            <p:nvSpPr>
              <p:cNvPr id="42" name="椭圆 41">
                <a:extLst>
                  <a:ext uri="{FF2B5EF4-FFF2-40B4-BE49-F238E27FC236}">
                    <a16:creationId xmlns:a16="http://schemas.microsoft.com/office/drawing/2014/main" id="{7494CD85-E35D-EBC2-2002-B282160273D4}"/>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3" name="椭圆 42">
                <a:extLst>
                  <a:ext uri="{FF2B5EF4-FFF2-40B4-BE49-F238E27FC236}">
                    <a16:creationId xmlns:a16="http://schemas.microsoft.com/office/drawing/2014/main" id="{AC751648-48CD-56E1-765F-166A40A7561A}"/>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4" name="椭圆 43">
                <a:extLst>
                  <a:ext uri="{FF2B5EF4-FFF2-40B4-BE49-F238E27FC236}">
                    <a16:creationId xmlns:a16="http://schemas.microsoft.com/office/drawing/2014/main" id="{24C3DC89-8BB7-45C7-0CE1-8A4BDC4AA11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5" name="椭圆 44">
                <a:extLst>
                  <a:ext uri="{FF2B5EF4-FFF2-40B4-BE49-F238E27FC236}">
                    <a16:creationId xmlns:a16="http://schemas.microsoft.com/office/drawing/2014/main" id="{1E6D679E-B007-0212-94DA-73F44EDD32B3}"/>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46" name="组合 45">
            <a:extLst>
              <a:ext uri="{FF2B5EF4-FFF2-40B4-BE49-F238E27FC236}">
                <a16:creationId xmlns:a16="http://schemas.microsoft.com/office/drawing/2014/main" id="{F07B3029-5A85-B502-0D79-FDA91542F1A1}"/>
              </a:ext>
            </a:extLst>
          </p:cNvPr>
          <p:cNvGrpSpPr/>
          <p:nvPr/>
        </p:nvGrpSpPr>
        <p:grpSpPr>
          <a:xfrm>
            <a:off x="10130646" y="2535603"/>
            <a:ext cx="312995" cy="997265"/>
            <a:chOff x="11318240" y="2142362"/>
            <a:chExt cx="320040" cy="1113918"/>
          </a:xfrm>
        </p:grpSpPr>
        <p:sp>
          <p:nvSpPr>
            <p:cNvPr id="47" name="矩形: 圆角 46">
              <a:extLst>
                <a:ext uri="{FF2B5EF4-FFF2-40B4-BE49-F238E27FC236}">
                  <a16:creationId xmlns:a16="http://schemas.microsoft.com/office/drawing/2014/main" id="{50E7AA6C-8EC8-C997-3B56-2CFECA8F14E4}"/>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a:extLst>
                <a:ext uri="{FF2B5EF4-FFF2-40B4-BE49-F238E27FC236}">
                  <a16:creationId xmlns:a16="http://schemas.microsoft.com/office/drawing/2014/main" id="{AA6C4434-F816-E174-EFA8-4B93EA2BE71D}"/>
                </a:ext>
              </a:extLst>
            </p:cNvPr>
            <p:cNvGrpSpPr/>
            <p:nvPr/>
          </p:nvGrpSpPr>
          <p:grpSpPr>
            <a:xfrm>
              <a:off x="11367633" y="2190504"/>
              <a:ext cx="227635" cy="1023793"/>
              <a:chOff x="11367235" y="2230918"/>
              <a:chExt cx="227635" cy="1023793"/>
            </a:xfrm>
          </p:grpSpPr>
          <p:sp>
            <p:nvSpPr>
              <p:cNvPr id="49" name="椭圆 48">
                <a:extLst>
                  <a:ext uri="{FF2B5EF4-FFF2-40B4-BE49-F238E27FC236}">
                    <a16:creationId xmlns:a16="http://schemas.microsoft.com/office/drawing/2014/main" id="{CE6DF104-0708-C43C-1C55-C0E93F16472D}"/>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0" name="椭圆 49">
                <a:extLst>
                  <a:ext uri="{FF2B5EF4-FFF2-40B4-BE49-F238E27FC236}">
                    <a16:creationId xmlns:a16="http://schemas.microsoft.com/office/drawing/2014/main" id="{78204DA0-BD8E-E525-21EF-97E1A8DE6C8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1" name="椭圆 50">
                <a:extLst>
                  <a:ext uri="{FF2B5EF4-FFF2-40B4-BE49-F238E27FC236}">
                    <a16:creationId xmlns:a16="http://schemas.microsoft.com/office/drawing/2014/main" id="{90155F2E-6A2A-3F9A-6FC8-50963F281F45}"/>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2" name="椭圆 51">
                <a:extLst>
                  <a:ext uri="{FF2B5EF4-FFF2-40B4-BE49-F238E27FC236}">
                    <a16:creationId xmlns:a16="http://schemas.microsoft.com/office/drawing/2014/main" id="{0936FD30-76B6-2A6A-ADC2-9E9832541DE4}"/>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sp>
        <p:nvSpPr>
          <p:cNvPr id="53" name="TextBox 38">
            <a:extLst>
              <a:ext uri="{FF2B5EF4-FFF2-40B4-BE49-F238E27FC236}">
                <a16:creationId xmlns:a16="http://schemas.microsoft.com/office/drawing/2014/main" id="{007405CC-44A7-AF48-5529-63650B8FB970}"/>
              </a:ext>
            </a:extLst>
          </p:cNvPr>
          <p:cNvSpPr txBox="1">
            <a:spLocks noChangeArrowheads="1"/>
          </p:cNvSpPr>
          <p:nvPr/>
        </p:nvSpPr>
        <p:spPr bwMode="auto">
          <a:xfrm>
            <a:off x="3357871" y="4488903"/>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latin typeface="微软雅黑" panose="020B0503020204020204" pitchFamily="34" charset="-122"/>
                <a:ea typeface="微软雅黑" panose="020B0503020204020204" pitchFamily="34" charset="-122"/>
              </a:rPr>
              <a:t>应用</a:t>
            </a:r>
            <a:endParaRPr lang="en-CN" altLang="en-CN" sz="1800" b="1">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9E0984DB-829B-040F-27E8-6F239FE44F00}"/>
              </a:ext>
            </a:extLst>
          </p:cNvPr>
          <p:cNvSpPr txBox="1"/>
          <p:nvPr/>
        </p:nvSpPr>
        <p:spPr>
          <a:xfrm>
            <a:off x="3405517" y="2522486"/>
            <a:ext cx="544765" cy="990728"/>
          </a:xfrm>
          <a:prstGeom prst="rect">
            <a:avLst/>
          </a:prstGeom>
          <a:noFill/>
        </p:spPr>
        <p:txBody>
          <a:bodyPr vert="eaVert" wrap="square" rtlCol="0">
            <a:spAutoFit/>
          </a:bodyPr>
          <a:lstStyle/>
          <a:p>
            <a:pPr algn="l">
              <a:lnSpc>
                <a:spcPct val="130000"/>
              </a:lnSpc>
            </a:pPr>
            <a:r>
              <a:rPr lang="zh-CN" altLang="en-US" b="1">
                <a:solidFill>
                  <a:srgbClr val="C00000"/>
                </a:solidFill>
                <a:latin typeface="微软雅黑" panose="020B0503020204020204" pitchFamily="34" charset="-122"/>
                <a:ea typeface="微软雅黑" panose="020B0503020204020204" pitchFamily="34" charset="-122"/>
              </a:rPr>
              <a:t>不完整</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9" name="TextBox 38">
            <a:extLst>
              <a:ext uri="{FF2B5EF4-FFF2-40B4-BE49-F238E27FC236}">
                <a16:creationId xmlns:a16="http://schemas.microsoft.com/office/drawing/2014/main" id="{5E4D6215-6167-8936-FA87-C51DFF4634E8}"/>
              </a:ext>
            </a:extLst>
          </p:cNvPr>
          <p:cNvSpPr txBox="1">
            <a:spLocks noChangeArrowheads="1"/>
          </p:cNvSpPr>
          <p:nvPr/>
        </p:nvSpPr>
        <p:spPr bwMode="auto">
          <a:xfrm>
            <a:off x="5802498" y="4159043"/>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solidFill>
                  <a:srgbClr val="C00000"/>
                </a:solidFill>
                <a:latin typeface="微软雅黑" panose="020B0503020204020204" pitchFamily="34" charset="-122"/>
                <a:ea typeface="微软雅黑" panose="020B0503020204020204" pitchFamily="34" charset="-122"/>
              </a:rPr>
              <a:t>主流解决方案</a:t>
            </a:r>
            <a:endParaRPr lang="en-CN" altLang="en-CN" sz="1800" b="1">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9287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国内外研究现状</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4</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95400" y="1268760"/>
            <a:ext cx="2232248" cy="720080"/>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基于翻译</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张量分解</a:t>
            </a:r>
          </a:p>
        </p:txBody>
      </p:sp>
      <p:sp>
        <p:nvSpPr>
          <p:cNvPr id="17" name="矩形: 圆角 16">
            <a:extLst>
              <a:ext uri="{FF2B5EF4-FFF2-40B4-BE49-F238E27FC236}">
                <a16:creationId xmlns:a16="http://schemas.microsoft.com/office/drawing/2014/main" id="{18556CE6-0B17-5F3C-ED92-A5BDC523DF01}"/>
              </a:ext>
            </a:extLst>
          </p:cNvPr>
          <p:cNvSpPr/>
          <p:nvPr/>
        </p:nvSpPr>
        <p:spPr>
          <a:xfrm>
            <a:off x="695400" y="2924944"/>
            <a:ext cx="2232248" cy="720080"/>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基于神经网络</a:t>
            </a:r>
          </a:p>
        </p:txBody>
      </p:sp>
      <p:sp>
        <p:nvSpPr>
          <p:cNvPr id="18" name="矩形: 圆角 17">
            <a:extLst>
              <a:ext uri="{FF2B5EF4-FFF2-40B4-BE49-F238E27FC236}">
                <a16:creationId xmlns:a16="http://schemas.microsoft.com/office/drawing/2014/main" id="{5FCE505E-FD03-5482-9663-26B8E8E4D0AB}"/>
              </a:ext>
            </a:extLst>
          </p:cNvPr>
          <p:cNvSpPr/>
          <p:nvPr/>
        </p:nvSpPr>
        <p:spPr>
          <a:xfrm>
            <a:off x="695400" y="5013176"/>
            <a:ext cx="2232248" cy="72008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a:t>
            </a:r>
          </a:p>
        </p:txBody>
      </p:sp>
      <p:cxnSp>
        <p:nvCxnSpPr>
          <p:cNvPr id="21" name="直接连接符 20">
            <a:extLst>
              <a:ext uri="{FF2B5EF4-FFF2-40B4-BE49-F238E27FC236}">
                <a16:creationId xmlns:a16="http://schemas.microsoft.com/office/drawing/2014/main" id="{54C9B75D-B202-FC7A-952E-7023B20D19A5}"/>
              </a:ext>
            </a:extLst>
          </p:cNvPr>
          <p:cNvCxnSpPr>
            <a:cxnSpLocks/>
          </p:cNvCxnSpPr>
          <p:nvPr/>
        </p:nvCxnSpPr>
        <p:spPr>
          <a:xfrm>
            <a:off x="767408" y="4293096"/>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5F07642-2D7C-1F3D-1E50-B829B7517855}"/>
              </a:ext>
            </a:extLst>
          </p:cNvPr>
          <p:cNvSpPr txBox="1"/>
          <p:nvPr/>
        </p:nvSpPr>
        <p:spPr>
          <a:xfrm>
            <a:off x="6291826" y="1038506"/>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计算速度快，可解释性强</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结构简单，性能较差</a:t>
            </a:r>
          </a:p>
        </p:txBody>
      </p:sp>
      <p:sp>
        <p:nvSpPr>
          <p:cNvPr id="28" name="文本框 27">
            <a:extLst>
              <a:ext uri="{FF2B5EF4-FFF2-40B4-BE49-F238E27FC236}">
                <a16:creationId xmlns:a16="http://schemas.microsoft.com/office/drawing/2014/main" id="{DB25784A-4A4F-2622-AA92-47B74822077A}"/>
              </a:ext>
            </a:extLst>
          </p:cNvPr>
          <p:cNvSpPr txBox="1"/>
          <p:nvPr/>
        </p:nvSpPr>
        <p:spPr>
          <a:xfrm>
            <a:off x="6269498" y="2853139"/>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基于神经网络，性能相对更好</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可解释性差</a:t>
            </a:r>
          </a:p>
        </p:txBody>
      </p:sp>
      <p:pic>
        <p:nvPicPr>
          <p:cNvPr id="29" name="图片 4">
            <a:extLst>
              <a:ext uri="{FF2B5EF4-FFF2-40B4-BE49-F238E27FC236}">
                <a16:creationId xmlns:a16="http://schemas.microsoft.com/office/drawing/2014/main" id="{9FEA5BCF-6A74-4CB2-1EF7-95CB6158BF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9696" y="4653136"/>
            <a:ext cx="2602397" cy="166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96FC2C15-0C5C-3802-EE50-440094C698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0629" y="2634733"/>
            <a:ext cx="1532666" cy="1478344"/>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
            <a:extLst>
              <a:ext uri="{FF2B5EF4-FFF2-40B4-BE49-F238E27FC236}">
                <a16:creationId xmlns:a16="http://schemas.microsoft.com/office/drawing/2014/main" id="{3EB12F1C-EC4E-7B51-14BD-B7DBF941E6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25026" b="24574"/>
          <a:stretch>
            <a:fillRect/>
          </a:stretch>
        </p:blipFill>
        <p:spPr bwMode="auto">
          <a:xfrm>
            <a:off x="2989432" y="2634733"/>
            <a:ext cx="1651197" cy="147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0">
            <a:extLst>
              <a:ext uri="{FF2B5EF4-FFF2-40B4-BE49-F238E27FC236}">
                <a16:creationId xmlns:a16="http://schemas.microsoft.com/office/drawing/2014/main" id="{4207A5EB-66A7-8331-1AC0-097778E574F3}"/>
              </a:ext>
            </a:extLst>
          </p:cNvPr>
          <p:cNvPicPr>
            <a:picLocks noChangeAspect="1"/>
          </p:cNvPicPr>
          <p:nvPr/>
        </p:nvPicPr>
        <p:blipFill>
          <a:blip r:embed="rId6"/>
          <a:stretch>
            <a:fillRect/>
          </a:stretch>
        </p:blipFill>
        <p:spPr>
          <a:xfrm>
            <a:off x="3775347" y="903947"/>
            <a:ext cx="1668780" cy="1449705"/>
          </a:xfrm>
          <a:prstGeom prst="rect">
            <a:avLst/>
          </a:prstGeom>
        </p:spPr>
      </p:pic>
      <p:sp>
        <p:nvSpPr>
          <p:cNvPr id="36" name="文本框 35">
            <a:extLst>
              <a:ext uri="{FF2B5EF4-FFF2-40B4-BE49-F238E27FC236}">
                <a16:creationId xmlns:a16="http://schemas.microsoft.com/office/drawing/2014/main" id="{61EDDE84-0C6D-3DCB-C2BE-94A60085F695}"/>
              </a:ext>
            </a:extLst>
          </p:cNvPr>
          <p:cNvSpPr txBox="1"/>
          <p:nvPr/>
        </p:nvSpPr>
        <p:spPr>
          <a:xfrm>
            <a:off x="11020009" y="1014553"/>
            <a:ext cx="584775" cy="3240359"/>
          </a:xfrm>
          <a:prstGeom prst="rect">
            <a:avLst/>
          </a:prstGeom>
          <a:noFill/>
        </p:spPr>
        <p:txBody>
          <a:bodyPr vert="eaVert" wrap="square" rtlCol="0">
            <a:spAutoFit/>
          </a:bodyPr>
          <a:lstStyle/>
          <a:p>
            <a:pPr algn="l">
              <a:lnSpc>
                <a:spcPct val="130000"/>
              </a:lnSpc>
            </a:pPr>
            <a:r>
              <a:rPr lang="zh-CN" altLang="en-US" sz="2000" b="1">
                <a:solidFill>
                  <a:srgbClr val="C00000"/>
                </a:solidFill>
                <a:latin typeface="微软雅黑" panose="020B0503020204020204" pitchFamily="34" charset="-122"/>
                <a:ea typeface="微软雅黑" panose="020B0503020204020204" pitchFamily="34" charset="-122"/>
              </a:rPr>
              <a:t>忽略了知识图谱的图结构</a:t>
            </a:r>
          </a:p>
        </p:txBody>
      </p:sp>
      <p:sp>
        <p:nvSpPr>
          <p:cNvPr id="37" name="文本框 36">
            <a:extLst>
              <a:ext uri="{FF2B5EF4-FFF2-40B4-BE49-F238E27FC236}">
                <a16:creationId xmlns:a16="http://schemas.microsoft.com/office/drawing/2014/main" id="{E3AE0F77-65C0-8907-3F80-20F45558D71C}"/>
              </a:ext>
            </a:extLst>
          </p:cNvPr>
          <p:cNvSpPr txBox="1"/>
          <p:nvPr/>
        </p:nvSpPr>
        <p:spPr>
          <a:xfrm>
            <a:off x="6269498" y="4795804"/>
            <a:ext cx="5727888" cy="1422954"/>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学习图结构信息，性能大幅提升</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信息聚合</a:t>
            </a:r>
            <a:r>
              <a:rPr lang="zh-CN" altLang="en-US" sz="2000">
                <a:latin typeface="微软雅黑" panose="020B0503020204020204" pitchFamily="34" charset="-122"/>
                <a:ea typeface="微软雅黑" panose="020B0503020204020204" pitchFamily="34" charset="-122"/>
              </a:rPr>
              <a:t>方式简单</a:t>
            </a:r>
            <a:endParaRPr lang="en-US"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存在</a:t>
            </a:r>
            <a:r>
              <a:rPr lang="zh-CN" altLang="en-US" sz="2000" dirty="0">
                <a:latin typeface="微软雅黑" panose="020B0503020204020204" pitchFamily="34" charset="-122"/>
                <a:ea typeface="微软雅黑" panose="020B0503020204020204" pitchFamily="34" charset="-122"/>
              </a:rPr>
              <a:t>过度平滑问题，无法学习长距离依赖</a:t>
            </a:r>
          </a:p>
        </p:txBody>
      </p:sp>
    </p:spTree>
    <p:extLst>
      <p:ext uri="{BB962C8B-B14F-4D97-AF65-F5344CB8AC3E}">
        <p14:creationId xmlns:p14="http://schemas.microsoft.com/office/powerpoint/2010/main" val="576875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研究目标和内容</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5</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73175" y="1196752"/>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研究目标</a:t>
            </a:r>
          </a:p>
        </p:txBody>
      </p:sp>
      <p:grpSp>
        <p:nvGrpSpPr>
          <p:cNvPr id="45" name="组合 44">
            <a:extLst>
              <a:ext uri="{FF2B5EF4-FFF2-40B4-BE49-F238E27FC236}">
                <a16:creationId xmlns:a16="http://schemas.microsoft.com/office/drawing/2014/main" id="{1438C4A5-E098-9BDD-860D-F72013EA25D3}"/>
              </a:ext>
            </a:extLst>
          </p:cNvPr>
          <p:cNvGrpSpPr/>
          <p:nvPr/>
        </p:nvGrpSpPr>
        <p:grpSpPr>
          <a:xfrm>
            <a:off x="1895730" y="3203294"/>
            <a:ext cx="9073008" cy="3311864"/>
            <a:chOff x="2700686" y="3498972"/>
            <a:chExt cx="8175234" cy="2761575"/>
          </a:xfrm>
        </p:grpSpPr>
        <p:sp>
          <p:nvSpPr>
            <p:cNvPr id="5" name="矩形: 圆角 4">
              <a:extLst>
                <a:ext uri="{FF2B5EF4-FFF2-40B4-BE49-F238E27FC236}">
                  <a16:creationId xmlns:a16="http://schemas.microsoft.com/office/drawing/2014/main" id="{F55A37C4-917B-6D3F-806B-6EAAE83CECEC}"/>
                </a:ext>
              </a:extLst>
            </p:cNvPr>
            <p:cNvSpPr/>
            <p:nvPr/>
          </p:nvSpPr>
          <p:spPr>
            <a:xfrm>
              <a:off x="2700686" y="3498972"/>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Transformer</a:t>
              </a:r>
              <a:endParaRPr lang="zh-CN" altLang="en-US" sz="200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D338E572-F63C-7826-83BE-C442C26EFF2B}"/>
                </a:ext>
              </a:extLst>
            </p:cNvPr>
            <p:cNvSpPr/>
            <p:nvPr/>
          </p:nvSpPr>
          <p:spPr>
            <a:xfrm>
              <a:off x="2700686" y="483850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zh-CN" altLang="en-US" sz="2000">
                <a:latin typeface="微软雅黑" panose="020B0503020204020204" pitchFamily="34" charset="-122"/>
                <a:ea typeface="微软雅黑" panose="020B0503020204020204" pitchFamily="34" charset="-122"/>
              </a:endParaRPr>
            </a:p>
          </p:txBody>
        </p:sp>
        <p:sp>
          <p:nvSpPr>
            <p:cNvPr id="7" name="流程图: 或者 6">
              <a:extLst>
                <a:ext uri="{FF2B5EF4-FFF2-40B4-BE49-F238E27FC236}">
                  <a16:creationId xmlns:a16="http://schemas.microsoft.com/office/drawing/2014/main" id="{D9408C08-69F6-90A5-880D-427A2FB5FFBB}"/>
                </a:ext>
              </a:extLst>
            </p:cNvPr>
            <p:cNvSpPr/>
            <p:nvPr/>
          </p:nvSpPr>
          <p:spPr>
            <a:xfrm>
              <a:off x="4690320" y="4376892"/>
              <a:ext cx="216000" cy="216000"/>
            </a:xfrm>
            <a:prstGeom prst="flowChar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cxnSp>
          <p:nvCxnSpPr>
            <p:cNvPr id="8" name="连接符: 肘形 7">
              <a:extLst>
                <a:ext uri="{FF2B5EF4-FFF2-40B4-BE49-F238E27FC236}">
                  <a16:creationId xmlns:a16="http://schemas.microsoft.com/office/drawing/2014/main" id="{6F060897-A9DC-8710-A3DC-7D9352C80736}"/>
                </a:ext>
              </a:extLst>
            </p:cNvPr>
            <p:cNvCxnSpPr>
              <a:cxnSpLocks/>
              <a:endCxn id="7" idx="0"/>
            </p:cNvCxnSpPr>
            <p:nvPr/>
          </p:nvCxnSpPr>
          <p:spPr>
            <a:xfrm>
              <a:off x="4104686" y="3852587"/>
              <a:ext cx="693634" cy="524305"/>
            </a:xfrm>
            <a:prstGeom prst="bentConnector2">
              <a:avLst/>
            </a:prstGeom>
            <a:ln>
              <a:headEnd type="none" w="lg" len="lg"/>
              <a:tailEnd type="triangle" w="lg" len="lg"/>
            </a:ln>
          </p:spPr>
          <p:style>
            <a:lnRef idx="2">
              <a:schemeClr val="dk1"/>
            </a:lnRef>
            <a:fillRef idx="1">
              <a:schemeClr val="lt1"/>
            </a:fillRef>
            <a:effectRef idx="0">
              <a:schemeClr val="dk1"/>
            </a:effectRef>
            <a:fontRef idx="minor">
              <a:schemeClr val="dk1"/>
            </a:fontRef>
          </p:style>
        </p:cxnSp>
        <p:cxnSp>
          <p:nvCxnSpPr>
            <p:cNvPr id="9" name="连接符: 肘形 8">
              <a:extLst>
                <a:ext uri="{FF2B5EF4-FFF2-40B4-BE49-F238E27FC236}">
                  <a16:creationId xmlns:a16="http://schemas.microsoft.com/office/drawing/2014/main" id="{C5793C0C-3F1F-B6AB-EB56-09E2071C2BF4}"/>
                </a:ext>
              </a:extLst>
            </p:cNvPr>
            <p:cNvCxnSpPr>
              <a:cxnSpLocks/>
              <a:endCxn id="7" idx="4"/>
            </p:cNvCxnSpPr>
            <p:nvPr/>
          </p:nvCxnSpPr>
          <p:spPr>
            <a:xfrm flipV="1">
              <a:off x="4104686" y="4592892"/>
              <a:ext cx="693634" cy="599230"/>
            </a:xfrm>
            <a:prstGeom prst="bentConnector2">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0" name="矩形: 圆角 9">
              <a:extLst>
                <a:ext uri="{FF2B5EF4-FFF2-40B4-BE49-F238E27FC236}">
                  <a16:creationId xmlns:a16="http://schemas.microsoft.com/office/drawing/2014/main" id="{1AD8A127-8A43-529A-EE9A-F82EB098AC0B}"/>
                </a:ext>
              </a:extLst>
            </p:cNvPr>
            <p:cNvSpPr/>
            <p:nvPr/>
          </p:nvSpPr>
          <p:spPr>
            <a:xfrm>
              <a:off x="5383950" y="4135945"/>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结构信息捕获</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11" name="直接箭头连接符 10">
              <a:extLst>
                <a:ext uri="{FF2B5EF4-FFF2-40B4-BE49-F238E27FC236}">
                  <a16:creationId xmlns:a16="http://schemas.microsoft.com/office/drawing/2014/main" id="{F7D5F7B3-EB86-9F70-C5A0-E4C3D323C47F}"/>
                </a:ext>
              </a:extLst>
            </p:cNvPr>
            <p:cNvCxnSpPr>
              <a:cxnSpLocks/>
              <a:stCxn id="7" idx="6"/>
            </p:cNvCxnSpPr>
            <p:nvPr/>
          </p:nvCxnSpPr>
          <p:spPr>
            <a:xfrm>
              <a:off x="4906320" y="4484892"/>
              <a:ext cx="477630"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2" name="矩形: 圆角 11">
              <a:extLst>
                <a:ext uri="{FF2B5EF4-FFF2-40B4-BE49-F238E27FC236}">
                  <a16:creationId xmlns:a16="http://schemas.microsoft.com/office/drawing/2014/main" id="{EC20FBA6-0B38-6A8E-EDF0-5FADB0E3274E}"/>
                </a:ext>
              </a:extLst>
            </p:cNvPr>
            <p:cNvSpPr/>
            <p:nvPr/>
          </p:nvSpPr>
          <p:spPr>
            <a:xfrm>
              <a:off x="9471920"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实验与验证</a:t>
              </a:r>
              <a:endParaRPr lang="zh-CN" altLang="en-US" sz="2000" b="1">
                <a:solidFill>
                  <a:schemeClr val="accent5">
                    <a:lumMod val="50000"/>
                  </a:schemeClr>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61168C22-C509-8EE6-455A-43E32DD65757}"/>
                </a:ext>
              </a:extLst>
            </p:cNvPr>
            <p:cNvCxnSpPr>
              <a:cxnSpLocks/>
            </p:cNvCxnSpPr>
            <p:nvPr/>
          </p:nvCxnSpPr>
          <p:spPr>
            <a:xfrm flipV="1">
              <a:off x="6787950" y="4484892"/>
              <a:ext cx="820218"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4" name="矩形: 圆角 13">
              <a:extLst>
                <a:ext uri="{FF2B5EF4-FFF2-40B4-BE49-F238E27FC236}">
                  <a16:creationId xmlns:a16="http://schemas.microsoft.com/office/drawing/2014/main" id="{0899F900-F721-0973-DBA5-9A42B39C1CE9}"/>
                </a:ext>
              </a:extLst>
            </p:cNvPr>
            <p:cNvSpPr/>
            <p:nvPr/>
          </p:nvSpPr>
          <p:spPr>
            <a:xfrm>
              <a:off x="7608168"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图结构信息</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结合利用</a:t>
              </a:r>
              <a:endParaRPr lang="zh-CN" altLang="en-US" sz="2000" b="1">
                <a:solidFill>
                  <a:schemeClr val="tx2"/>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1F312839-8B27-0949-A2F8-81D643141B8C}"/>
                </a:ext>
              </a:extLst>
            </p:cNvPr>
            <p:cNvCxnSpPr>
              <a:cxnSpLocks/>
            </p:cNvCxnSpPr>
            <p:nvPr/>
          </p:nvCxnSpPr>
          <p:spPr>
            <a:xfrm>
              <a:off x="9012168" y="4484892"/>
              <a:ext cx="459752" cy="0"/>
            </a:xfrm>
            <a:prstGeom prst="straightConnector1">
              <a:avLst/>
            </a:prstGeom>
            <a:ln>
              <a:tailEnd type="triangle" w="lg" len="lg"/>
            </a:ln>
          </p:spPr>
          <p:style>
            <a:lnRef idx="2">
              <a:schemeClr val="dk1"/>
            </a:lnRef>
            <a:fillRef idx="1">
              <a:schemeClr val="lt1"/>
            </a:fillRef>
            <a:effectRef idx="0">
              <a:schemeClr val="dk1"/>
            </a:effectRef>
            <a:fontRef idx="minor">
              <a:schemeClr val="dk1"/>
            </a:fontRef>
          </p:style>
        </p:cxnSp>
        <p:sp>
          <p:nvSpPr>
            <p:cNvPr id="19" name="矩形: 圆角 18">
              <a:extLst>
                <a:ext uri="{FF2B5EF4-FFF2-40B4-BE49-F238E27FC236}">
                  <a16:creationId xmlns:a16="http://schemas.microsoft.com/office/drawing/2014/main" id="{FA131195-6D32-AA15-4CCF-D984A6F4A0BA}"/>
                </a:ext>
              </a:extLst>
            </p:cNvPr>
            <p:cNvSpPr/>
            <p:nvPr/>
          </p:nvSpPr>
          <p:spPr>
            <a:xfrm>
              <a:off x="7608168" y="555331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图路径</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采样算法</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656F0AEF-374F-D35F-0325-03EFF01B7A70}"/>
                </a:ext>
              </a:extLst>
            </p:cNvPr>
            <p:cNvSpPr/>
            <p:nvPr/>
          </p:nvSpPr>
          <p:spPr>
            <a:xfrm>
              <a:off x="5383950" y="5553317"/>
              <a:ext cx="1404000" cy="707230"/>
            </a:xfrm>
            <a:prstGeom prst="roundRect">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长距离依赖</a:t>
              </a:r>
              <a:endParaRPr lang="en-US" altLang="zh-CN"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18C6CCD5-31EE-2285-6956-FFD3C5C7F6AE}"/>
                </a:ext>
              </a:extLst>
            </p:cNvPr>
            <p:cNvCxnSpPr>
              <a:cxnSpLocks/>
            </p:cNvCxnSpPr>
            <p:nvPr/>
          </p:nvCxnSpPr>
          <p:spPr>
            <a:xfrm>
              <a:off x="6787950" y="5906932"/>
              <a:ext cx="820218" cy="0"/>
            </a:xfrm>
            <a:prstGeom prst="straightConnector1">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4" name="直接箭头连接符 23">
              <a:extLst>
                <a:ext uri="{FF2B5EF4-FFF2-40B4-BE49-F238E27FC236}">
                  <a16:creationId xmlns:a16="http://schemas.microsoft.com/office/drawing/2014/main" id="{05BACF15-417B-70B1-E4B5-B37DD2D9E84A}"/>
                </a:ext>
              </a:extLst>
            </p:cNvPr>
            <p:cNvCxnSpPr>
              <a:cxnSpLocks/>
            </p:cNvCxnSpPr>
            <p:nvPr/>
          </p:nvCxnSpPr>
          <p:spPr>
            <a:xfrm flipV="1">
              <a:off x="8310168" y="4838507"/>
              <a:ext cx="0" cy="714810"/>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5" name="连接符: 肘形 24">
              <a:extLst>
                <a:ext uri="{FF2B5EF4-FFF2-40B4-BE49-F238E27FC236}">
                  <a16:creationId xmlns:a16="http://schemas.microsoft.com/office/drawing/2014/main" id="{5E05FECA-57CF-B981-3DD1-A10F98781D81}"/>
                </a:ext>
              </a:extLst>
            </p:cNvPr>
            <p:cNvCxnSpPr>
              <a:cxnSpLocks/>
            </p:cNvCxnSpPr>
            <p:nvPr/>
          </p:nvCxnSpPr>
          <p:spPr>
            <a:xfrm rot="16200000" flipH="1">
              <a:off x="4212721" y="4735702"/>
              <a:ext cx="361195" cy="1981264"/>
            </a:xfrm>
            <a:prstGeom prst="bentConnector2">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grpSp>
      <p:cxnSp>
        <p:nvCxnSpPr>
          <p:cNvPr id="35" name="直接连接符 34">
            <a:extLst>
              <a:ext uri="{FF2B5EF4-FFF2-40B4-BE49-F238E27FC236}">
                <a16:creationId xmlns:a16="http://schemas.microsoft.com/office/drawing/2014/main" id="{58CA9049-3D43-56B7-2D0E-5111B7DA0890}"/>
              </a:ext>
            </a:extLst>
          </p:cNvPr>
          <p:cNvCxnSpPr>
            <a:cxnSpLocks/>
          </p:cNvCxnSpPr>
          <p:nvPr/>
        </p:nvCxnSpPr>
        <p:spPr>
          <a:xfrm>
            <a:off x="695400" y="2891145"/>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785A1C3-6C21-AB5F-7E31-90A6FD5B1007}"/>
              </a:ext>
            </a:extLst>
          </p:cNvPr>
          <p:cNvSpPr txBox="1"/>
          <p:nvPr/>
        </p:nvSpPr>
        <p:spPr>
          <a:xfrm>
            <a:off x="2696858" y="2348880"/>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研究基于</a:t>
            </a:r>
            <a:r>
              <a:rPr kumimoji="1" lang="en-US" altLang="zh-CN" sz="2000" b="1">
                <a:solidFill>
                  <a:srgbClr val="145396"/>
                </a:solidFill>
                <a:latin typeface="微软雅黑" panose="020B0503020204020204" pitchFamily="34" charset="-122"/>
                <a:ea typeface="微软雅黑" panose="020B0503020204020204" pitchFamily="34" charset="-122"/>
              </a:rPr>
              <a:t>Transformer</a:t>
            </a:r>
            <a:r>
              <a:rPr kumimoji="1" lang="zh-CN" altLang="en-US" sz="2000" b="1">
                <a:solidFill>
                  <a:srgbClr val="145396"/>
                </a:solidFill>
                <a:latin typeface="微软雅黑" panose="020B0503020204020204" pitchFamily="34" charset="-122"/>
                <a:ea typeface="微软雅黑" panose="020B0503020204020204" pitchFamily="34" charset="-122"/>
              </a:rPr>
              <a:t>的知识图谱补全算法，解决以上问题</a:t>
            </a:r>
          </a:p>
        </p:txBody>
      </p:sp>
      <p:sp>
        <p:nvSpPr>
          <p:cNvPr id="44" name="矩形: 圆角 43">
            <a:extLst>
              <a:ext uri="{FF2B5EF4-FFF2-40B4-BE49-F238E27FC236}">
                <a16:creationId xmlns:a16="http://schemas.microsoft.com/office/drawing/2014/main" id="{D8E0E664-8C0B-A89B-207E-EBA69EBD4B46}"/>
              </a:ext>
            </a:extLst>
          </p:cNvPr>
          <p:cNvSpPr/>
          <p:nvPr/>
        </p:nvSpPr>
        <p:spPr>
          <a:xfrm>
            <a:off x="673175" y="3980389"/>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研究内容</a:t>
            </a:r>
          </a:p>
        </p:txBody>
      </p:sp>
      <p:sp>
        <p:nvSpPr>
          <p:cNvPr id="48" name="圆角矩形 41">
            <a:extLst>
              <a:ext uri="{FF2B5EF4-FFF2-40B4-BE49-F238E27FC236}">
                <a16:creationId xmlns:a16="http://schemas.microsoft.com/office/drawing/2014/main" id="{6D3C625D-4B00-DE95-FB5D-19868827DBE7}"/>
              </a:ext>
            </a:extLst>
          </p:cNvPr>
          <p:cNvSpPr/>
          <p:nvPr/>
        </p:nvSpPr>
        <p:spPr>
          <a:xfrm>
            <a:off x="4295801" y="1463783"/>
            <a:ext cx="1733230"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0" name="圆角矩形 41">
            <a:extLst>
              <a:ext uri="{FF2B5EF4-FFF2-40B4-BE49-F238E27FC236}">
                <a16:creationId xmlns:a16="http://schemas.microsoft.com/office/drawing/2014/main" id="{5BA1693E-EE76-A87D-9119-6B0B03AED050}"/>
              </a:ext>
            </a:extLst>
          </p:cNvPr>
          <p:cNvSpPr/>
          <p:nvPr/>
        </p:nvSpPr>
        <p:spPr>
          <a:xfrm>
            <a:off x="1608668" y="130064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聚合方式简单</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表达能力受限</a:t>
            </a:r>
          </a:p>
        </p:txBody>
      </p:sp>
      <p:sp>
        <p:nvSpPr>
          <p:cNvPr id="52" name="圆角矩形 41">
            <a:extLst>
              <a:ext uri="{FF2B5EF4-FFF2-40B4-BE49-F238E27FC236}">
                <a16:creationId xmlns:a16="http://schemas.microsoft.com/office/drawing/2014/main" id="{0C927A0B-F293-2E5F-5B18-9BFC3A273C2E}"/>
              </a:ext>
            </a:extLst>
          </p:cNvPr>
          <p:cNvSpPr/>
          <p:nvPr/>
        </p:nvSpPr>
        <p:spPr>
          <a:xfrm>
            <a:off x="9850328" y="1463784"/>
            <a:ext cx="1872208"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a:solidFill>
                  <a:schemeClr val="tx1"/>
                </a:solidFill>
                <a:latin typeface="微软雅黑" panose="020B0503020204020204" pitchFamily="34" charset="-122"/>
                <a:ea typeface="微软雅黑" panose="020B0503020204020204" pitchFamily="34" charset="-122"/>
              </a:rPr>
              <a:t>知识图谱图路径</a:t>
            </a:r>
          </a:p>
        </p:txBody>
      </p:sp>
      <p:sp>
        <p:nvSpPr>
          <p:cNvPr id="53" name="圆角矩形 41">
            <a:extLst>
              <a:ext uri="{FF2B5EF4-FFF2-40B4-BE49-F238E27FC236}">
                <a16:creationId xmlns:a16="http://schemas.microsoft.com/office/drawing/2014/main" id="{DF0C6981-ABC5-F301-C69A-51C63869AA8A}"/>
              </a:ext>
            </a:extLst>
          </p:cNvPr>
          <p:cNvSpPr/>
          <p:nvPr/>
        </p:nvSpPr>
        <p:spPr>
          <a:xfrm>
            <a:off x="7085449" y="130064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无法学习</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55" name="直接箭头连接符 54">
            <a:extLst>
              <a:ext uri="{FF2B5EF4-FFF2-40B4-BE49-F238E27FC236}">
                <a16:creationId xmlns:a16="http://schemas.microsoft.com/office/drawing/2014/main" id="{D20CD3EB-E87B-6387-E2FD-4FCF57462100}"/>
              </a:ext>
            </a:extLst>
          </p:cNvPr>
          <p:cNvCxnSpPr>
            <a:stCxn id="50" idx="3"/>
            <a:endCxn id="48" idx="1"/>
          </p:cNvCxnSpPr>
          <p:nvPr/>
        </p:nvCxnSpPr>
        <p:spPr>
          <a:xfrm flipV="1">
            <a:off x="3785048" y="1754766"/>
            <a:ext cx="510753" cy="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FF29DE1D-1DD8-FA8B-F1EF-08811150EE64}"/>
              </a:ext>
            </a:extLst>
          </p:cNvPr>
          <p:cNvCxnSpPr>
            <a:stCxn id="53" idx="3"/>
            <a:endCxn id="52" idx="1"/>
          </p:cNvCxnSpPr>
          <p:nvPr/>
        </p:nvCxnSpPr>
        <p:spPr>
          <a:xfrm flipV="1">
            <a:off x="9261829" y="1754767"/>
            <a:ext cx="588499" cy="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402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6</a:t>
            </a:fld>
            <a:endParaRPr lang="zh-CN" altLang="en-US"/>
          </a:p>
        </p:txBody>
      </p:sp>
      <p:cxnSp>
        <p:nvCxnSpPr>
          <p:cNvPr id="2" name="直接连接符 1">
            <a:extLst>
              <a:ext uri="{FF2B5EF4-FFF2-40B4-BE49-F238E27FC236}">
                <a16:creationId xmlns:a16="http://schemas.microsoft.com/office/drawing/2014/main" id="{0CD0FB86-9056-BBC4-EF85-BE2C5CC13C41}"/>
              </a:ext>
            </a:extLst>
          </p:cNvPr>
          <p:cNvCxnSpPr>
            <a:cxnSpLocks/>
          </p:cNvCxnSpPr>
          <p:nvPr/>
        </p:nvCxnSpPr>
        <p:spPr>
          <a:xfrm>
            <a:off x="4439816" y="1196752"/>
            <a:ext cx="0" cy="5080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F012D45-32CA-0252-BE96-C53401D4AD74}"/>
              </a:ext>
            </a:extLst>
          </p:cNvPr>
          <p:cNvSpPr/>
          <p:nvPr/>
        </p:nvSpPr>
        <p:spPr>
          <a:xfrm>
            <a:off x="575601" y="1087481"/>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基于图神经网络方法：缺陷</a:t>
            </a:r>
          </a:p>
        </p:txBody>
      </p:sp>
      <p:sp>
        <p:nvSpPr>
          <p:cNvPr id="26" name="矩形: 圆角 25">
            <a:extLst>
              <a:ext uri="{FF2B5EF4-FFF2-40B4-BE49-F238E27FC236}">
                <a16:creationId xmlns:a16="http://schemas.microsoft.com/office/drawing/2014/main" id="{72DE20EF-122F-C2F4-B17B-97DE62C9A101}"/>
              </a:ext>
            </a:extLst>
          </p:cNvPr>
          <p:cNvSpPr/>
          <p:nvPr/>
        </p:nvSpPr>
        <p:spPr>
          <a:xfrm>
            <a:off x="5006291" y="1087481"/>
            <a:ext cx="2328135" cy="504056"/>
          </a:xfrm>
          <a:prstGeom prst="roundRect">
            <a:avLst/>
          </a:prstGeom>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r>
              <a:rPr lang="zh-CN" altLang="en-US" b="1">
                <a:solidFill>
                  <a:schemeClr val="tx1"/>
                </a:solidFill>
                <a:latin typeface="微软雅黑" panose="020B0503020204020204" pitchFamily="34" charset="-122"/>
                <a:ea typeface="微软雅黑" panose="020B0503020204020204" pitchFamily="34" charset="-122"/>
              </a:rPr>
              <a:t>：优势</a:t>
            </a:r>
          </a:p>
        </p:txBody>
      </p:sp>
      <p:sp>
        <p:nvSpPr>
          <p:cNvPr id="27" name="文本框 26">
            <a:extLst>
              <a:ext uri="{FF2B5EF4-FFF2-40B4-BE49-F238E27FC236}">
                <a16:creationId xmlns:a16="http://schemas.microsoft.com/office/drawing/2014/main" id="{44A1DC00-53CE-B362-6224-B2B2F0BB6151}"/>
              </a:ext>
            </a:extLst>
          </p:cNvPr>
          <p:cNvSpPr txBox="1"/>
          <p:nvPr/>
        </p:nvSpPr>
        <p:spPr>
          <a:xfrm>
            <a:off x="265350" y="4239940"/>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聚合过程中邻居实体间的依赖被忽略</a:t>
            </a:r>
            <a:endParaRPr lang="en-GB" altLang="zh-CN" sz="1600">
              <a:latin typeface="微软雅黑" panose="020B0503020204020204" pitchFamily="34" charset="-122"/>
              <a:ea typeface="微软雅黑" panose="020B0503020204020204" pitchFamily="34" charset="-122"/>
            </a:endParaRPr>
          </a:p>
        </p:txBody>
      </p:sp>
      <p:sp>
        <p:nvSpPr>
          <p:cNvPr id="59" name="椭圆 58">
            <a:extLst>
              <a:ext uri="{FF2B5EF4-FFF2-40B4-BE49-F238E27FC236}">
                <a16:creationId xmlns:a16="http://schemas.microsoft.com/office/drawing/2014/main" id="{2D4887FE-039B-66CD-D73D-41E022D126A0}"/>
              </a:ext>
            </a:extLst>
          </p:cNvPr>
          <p:cNvSpPr>
            <a:spLocks noChangeAspect="1"/>
          </p:cNvSpPr>
          <p:nvPr/>
        </p:nvSpPr>
        <p:spPr>
          <a:xfrm flipV="1">
            <a:off x="2567608"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0" name="椭圆 59">
            <a:extLst>
              <a:ext uri="{FF2B5EF4-FFF2-40B4-BE49-F238E27FC236}">
                <a16:creationId xmlns:a16="http://schemas.microsoft.com/office/drawing/2014/main" id="{3CF25A89-F5F7-E68B-CF9E-1E248D2D5EE9}"/>
              </a:ext>
            </a:extLst>
          </p:cNvPr>
          <p:cNvSpPr>
            <a:spLocks noChangeAspect="1"/>
          </p:cNvSpPr>
          <p:nvPr/>
        </p:nvSpPr>
        <p:spPr>
          <a:xfrm flipV="1">
            <a:off x="2138762" y="5207264"/>
            <a:ext cx="227635" cy="227635"/>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1" name="椭圆 60">
            <a:extLst>
              <a:ext uri="{FF2B5EF4-FFF2-40B4-BE49-F238E27FC236}">
                <a16:creationId xmlns:a16="http://schemas.microsoft.com/office/drawing/2014/main" id="{A8B947CB-B390-BF42-CFEA-EAA4CC51857F}"/>
              </a:ext>
            </a:extLst>
          </p:cNvPr>
          <p:cNvSpPr>
            <a:spLocks noChangeAspect="1"/>
          </p:cNvSpPr>
          <p:nvPr/>
        </p:nvSpPr>
        <p:spPr>
          <a:xfrm flipV="1">
            <a:off x="2567609" y="5609040"/>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2" name="椭圆 61">
            <a:extLst>
              <a:ext uri="{FF2B5EF4-FFF2-40B4-BE49-F238E27FC236}">
                <a16:creationId xmlns:a16="http://schemas.microsoft.com/office/drawing/2014/main" id="{0B4A04DC-F646-08FB-8D6E-770C31F1BCF8}"/>
              </a:ext>
            </a:extLst>
          </p:cNvPr>
          <p:cNvSpPr>
            <a:spLocks noChangeAspect="1"/>
          </p:cNvSpPr>
          <p:nvPr/>
        </p:nvSpPr>
        <p:spPr>
          <a:xfrm flipV="1">
            <a:off x="1706373"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3" name="椭圆 62">
            <a:extLst>
              <a:ext uri="{FF2B5EF4-FFF2-40B4-BE49-F238E27FC236}">
                <a16:creationId xmlns:a16="http://schemas.microsoft.com/office/drawing/2014/main" id="{99BEFE46-CBAD-94D8-F9F9-8C0C4B47CD35}"/>
              </a:ext>
            </a:extLst>
          </p:cNvPr>
          <p:cNvSpPr>
            <a:spLocks noChangeAspect="1"/>
          </p:cNvSpPr>
          <p:nvPr/>
        </p:nvSpPr>
        <p:spPr>
          <a:xfrm flipV="1">
            <a:off x="1706373" y="5609039"/>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6" name="直接连接符 65">
            <a:extLst>
              <a:ext uri="{FF2B5EF4-FFF2-40B4-BE49-F238E27FC236}">
                <a16:creationId xmlns:a16="http://schemas.microsoft.com/office/drawing/2014/main" id="{3845C03A-8D63-B88A-FADA-5255DD8CDDFD}"/>
              </a:ext>
            </a:extLst>
          </p:cNvPr>
          <p:cNvCxnSpPr>
            <a:cxnSpLocks/>
            <a:stCxn id="59" idx="0"/>
            <a:endCxn id="61" idx="4"/>
          </p:cNvCxnSpPr>
          <p:nvPr/>
        </p:nvCxnSpPr>
        <p:spPr>
          <a:xfrm>
            <a:off x="2681426" y="5024787"/>
            <a:ext cx="1" cy="584253"/>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EB89C081-329A-F74A-BC14-1C8C5B23FA38}"/>
              </a:ext>
            </a:extLst>
          </p:cNvPr>
          <p:cNvCxnSpPr>
            <a:cxnSpLocks/>
            <a:stCxn id="60" idx="3"/>
            <a:endCxn id="62" idx="7"/>
          </p:cNvCxnSpPr>
          <p:nvPr/>
        </p:nvCxnSpPr>
        <p:spPr>
          <a:xfrm flipH="1" flipV="1">
            <a:off x="1900669" y="4991451"/>
            <a:ext cx="271426"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CD542AC7-E9F7-FFFD-0FD3-29B897B869B6}"/>
              </a:ext>
            </a:extLst>
          </p:cNvPr>
          <p:cNvCxnSpPr>
            <a:cxnSpLocks/>
            <a:stCxn id="60" idx="1"/>
            <a:endCxn id="63" idx="5"/>
          </p:cNvCxnSpPr>
          <p:nvPr/>
        </p:nvCxnSpPr>
        <p:spPr>
          <a:xfrm flipH="1">
            <a:off x="1900669" y="5401560"/>
            <a:ext cx="271426" cy="240812"/>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7E5CCF57-4FC6-A529-41DE-2E6A1CFAD0AF}"/>
              </a:ext>
            </a:extLst>
          </p:cNvPr>
          <p:cNvCxnSpPr>
            <a:cxnSpLocks/>
            <a:stCxn id="60" idx="5"/>
            <a:endCxn id="59" idx="1"/>
          </p:cNvCxnSpPr>
          <p:nvPr/>
        </p:nvCxnSpPr>
        <p:spPr>
          <a:xfrm flipV="1">
            <a:off x="2333061" y="4991451"/>
            <a:ext cx="267883"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DD23877F-3691-803D-1664-D6488D9CE5EF}"/>
              </a:ext>
            </a:extLst>
          </p:cNvPr>
          <p:cNvCxnSpPr>
            <a:cxnSpLocks/>
            <a:stCxn id="60" idx="7"/>
            <a:endCxn id="61" idx="3"/>
          </p:cNvCxnSpPr>
          <p:nvPr/>
        </p:nvCxnSpPr>
        <p:spPr>
          <a:xfrm>
            <a:off x="2333058" y="5401563"/>
            <a:ext cx="267884" cy="240813"/>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5D4FBD1F-1325-CFC3-CF9C-9A6F1C540669}"/>
              </a:ext>
            </a:extLst>
          </p:cNvPr>
          <p:cNvCxnSpPr>
            <a:cxnSpLocks/>
            <a:stCxn id="62" idx="0"/>
            <a:endCxn id="63" idx="4"/>
          </p:cNvCxnSpPr>
          <p:nvPr/>
        </p:nvCxnSpPr>
        <p:spPr>
          <a:xfrm>
            <a:off x="1820188" y="5024784"/>
            <a:ext cx="0" cy="584252"/>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86" name="文本框 85">
            <a:extLst>
              <a:ext uri="{FF2B5EF4-FFF2-40B4-BE49-F238E27FC236}">
                <a16:creationId xmlns:a16="http://schemas.microsoft.com/office/drawing/2014/main" id="{614F6BF5-C2CA-50CE-D9E1-487D426D96AE}"/>
              </a:ext>
            </a:extLst>
          </p:cNvPr>
          <p:cNvSpPr txBox="1"/>
          <p:nvPr/>
        </p:nvSpPr>
        <p:spPr>
          <a:xfrm>
            <a:off x="494537" y="1698986"/>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结构简单，很难充分学习语义信息</a:t>
            </a:r>
            <a:endParaRPr lang="en-GB" altLang="zh-CN" sz="1600">
              <a:latin typeface="微软雅黑" panose="020B0503020204020204" pitchFamily="34" charset="-122"/>
              <a:ea typeface="微软雅黑" panose="020B0503020204020204" pitchFamily="34" charset="-122"/>
            </a:endParaRPr>
          </a:p>
        </p:txBody>
      </p:sp>
      <p:cxnSp>
        <p:nvCxnSpPr>
          <p:cNvPr id="87" name="直接连接符 86">
            <a:extLst>
              <a:ext uri="{FF2B5EF4-FFF2-40B4-BE49-F238E27FC236}">
                <a16:creationId xmlns:a16="http://schemas.microsoft.com/office/drawing/2014/main" id="{082E4D9A-DD08-2BF3-02B5-DE0756905991}"/>
              </a:ext>
            </a:extLst>
          </p:cNvPr>
          <p:cNvCxnSpPr>
            <a:cxnSpLocks/>
          </p:cNvCxnSpPr>
          <p:nvPr/>
        </p:nvCxnSpPr>
        <p:spPr>
          <a:xfrm>
            <a:off x="8040216" y="1294415"/>
            <a:ext cx="0" cy="5080600"/>
          </a:xfrm>
          <a:prstGeom prst="line">
            <a:avLst/>
          </a:prstGeom>
        </p:spPr>
        <p:style>
          <a:lnRef idx="1">
            <a:schemeClr val="accent1"/>
          </a:lnRef>
          <a:fillRef idx="0">
            <a:schemeClr val="accent1"/>
          </a:fillRef>
          <a:effectRef idx="0">
            <a:schemeClr val="accent1"/>
          </a:effectRef>
          <a:fontRef idx="minor">
            <a:schemeClr val="tx1"/>
          </a:fontRef>
        </p:style>
      </p:cxnSp>
      <p:pic>
        <p:nvPicPr>
          <p:cNvPr id="88" name="图片 87">
            <a:extLst>
              <a:ext uri="{FF2B5EF4-FFF2-40B4-BE49-F238E27FC236}">
                <a16:creationId xmlns:a16="http://schemas.microsoft.com/office/drawing/2014/main" id="{754AB242-1F19-8C90-AC45-1A9DA8A6FACF}"/>
              </a:ext>
            </a:extLst>
          </p:cNvPr>
          <p:cNvPicPr>
            <a:picLocks noChangeAspect="1"/>
          </p:cNvPicPr>
          <p:nvPr/>
        </p:nvPicPr>
        <p:blipFill>
          <a:blip r:embed="rId3"/>
          <a:stretch>
            <a:fillRect/>
          </a:stretch>
        </p:blipFill>
        <p:spPr>
          <a:xfrm>
            <a:off x="5124941" y="1698986"/>
            <a:ext cx="2185489" cy="2688152"/>
          </a:xfrm>
          <a:prstGeom prst="rect">
            <a:avLst/>
          </a:prstGeom>
        </p:spPr>
      </p:pic>
      <p:sp>
        <p:nvSpPr>
          <p:cNvPr id="89" name="文本框 88">
            <a:extLst>
              <a:ext uri="{FF2B5EF4-FFF2-40B4-BE49-F238E27FC236}">
                <a16:creationId xmlns:a16="http://schemas.microsoft.com/office/drawing/2014/main" id="{9228E7F1-8ABA-7EA1-F4B1-63A3A30F7614}"/>
              </a:ext>
            </a:extLst>
          </p:cNvPr>
          <p:cNvSpPr txBox="1"/>
          <p:nvPr/>
        </p:nvSpPr>
        <p:spPr>
          <a:xfrm>
            <a:off x="4585620" y="4490614"/>
            <a:ext cx="3382588" cy="1156855"/>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更复杂的结构，更强表达能力</a:t>
            </a:r>
            <a:endParaRPr lang="en-GB" altLang="zh-CN" sz="1600">
              <a:latin typeface="微软雅黑" panose="020B0503020204020204" pitchFamily="34" charset="-122"/>
              <a:ea typeface="微软雅黑" panose="020B0503020204020204" pitchFamily="34" charset="-122"/>
            </a:endParaRPr>
          </a:p>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输入信息之间互相感知，更好学习到实体间的关联</a:t>
            </a:r>
            <a:endParaRPr lang="en-US" altLang="zh-CN" sz="1600">
              <a:latin typeface="微软雅黑" panose="020B0503020204020204" pitchFamily="34" charset="-122"/>
              <a:ea typeface="微软雅黑" panose="020B0503020204020204" pitchFamily="34" charset="-122"/>
            </a:endParaRPr>
          </a:p>
        </p:txBody>
      </p:sp>
      <p:pic>
        <p:nvPicPr>
          <p:cNvPr id="91" name="图片 90">
            <a:extLst>
              <a:ext uri="{FF2B5EF4-FFF2-40B4-BE49-F238E27FC236}">
                <a16:creationId xmlns:a16="http://schemas.microsoft.com/office/drawing/2014/main" id="{024F6F20-DE0E-CCD1-A594-20ACD1B840CD}"/>
              </a:ext>
            </a:extLst>
          </p:cNvPr>
          <p:cNvPicPr>
            <a:picLocks noChangeAspect="1"/>
          </p:cNvPicPr>
          <p:nvPr/>
        </p:nvPicPr>
        <p:blipFill>
          <a:blip r:embed="rId4"/>
          <a:stretch>
            <a:fillRect/>
          </a:stretch>
        </p:blipFill>
        <p:spPr>
          <a:xfrm>
            <a:off x="875757" y="3062219"/>
            <a:ext cx="2808025" cy="842407"/>
          </a:xfrm>
          <a:prstGeom prst="rect">
            <a:avLst/>
          </a:prstGeom>
        </p:spPr>
      </p:pic>
      <p:sp>
        <p:nvSpPr>
          <p:cNvPr id="92" name="文本框 91">
            <a:extLst>
              <a:ext uri="{FF2B5EF4-FFF2-40B4-BE49-F238E27FC236}">
                <a16:creationId xmlns:a16="http://schemas.microsoft.com/office/drawing/2014/main" id="{31F4A5D3-5063-FE3D-8C99-5C52F152870C}"/>
              </a:ext>
            </a:extLst>
          </p:cNvPr>
          <p:cNvSpPr txBox="1"/>
          <p:nvPr/>
        </p:nvSpPr>
        <p:spPr>
          <a:xfrm>
            <a:off x="195117" y="2365054"/>
            <a:ext cx="4373775" cy="418191"/>
          </a:xfrm>
          <a:prstGeom prst="rect">
            <a:avLst/>
          </a:prstGeom>
          <a:noFill/>
        </p:spPr>
        <p:txBody>
          <a:bodyPr wrap="square" rtlCol="0">
            <a:spAutoFit/>
          </a:bodyPr>
          <a:lstStyle/>
          <a:p>
            <a:pPr algn="l">
              <a:lnSpc>
                <a:spcPct val="150000"/>
              </a:lnSpc>
              <a:buClr>
                <a:srgbClr val="C00000"/>
              </a:buClr>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聚合过程：通过单层感知机之后进行简单相加</a:t>
            </a:r>
            <a:endParaRPr lang="en-GB" altLang="zh-CN"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3" name="矩形: 圆角 92">
            <a:extLst>
              <a:ext uri="{FF2B5EF4-FFF2-40B4-BE49-F238E27FC236}">
                <a16:creationId xmlns:a16="http://schemas.microsoft.com/office/drawing/2014/main" id="{3B6BE101-617F-0C3A-A545-4A3B3FD38B61}"/>
              </a:ext>
            </a:extLst>
          </p:cNvPr>
          <p:cNvSpPr/>
          <p:nvPr/>
        </p:nvSpPr>
        <p:spPr>
          <a:xfrm>
            <a:off x="9136088" y="1087481"/>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需要克服的问题</a:t>
            </a:r>
          </a:p>
        </p:txBody>
      </p:sp>
      <p:sp>
        <p:nvSpPr>
          <p:cNvPr id="94" name="文本框 93">
            <a:extLst>
              <a:ext uri="{FF2B5EF4-FFF2-40B4-BE49-F238E27FC236}">
                <a16:creationId xmlns:a16="http://schemas.microsoft.com/office/drawing/2014/main" id="{7726A01A-16E4-60C9-F876-AA0435B29D5F}"/>
              </a:ext>
            </a:extLst>
          </p:cNvPr>
          <p:cNvSpPr txBox="1"/>
          <p:nvPr/>
        </p:nvSpPr>
        <p:spPr>
          <a:xfrm>
            <a:off x="8499955" y="4078419"/>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en-US" altLang="zh-CN" sz="1600">
                <a:latin typeface="微软雅黑" panose="020B0503020204020204" pitchFamily="34" charset="-122"/>
                <a:ea typeface="微软雅黑" panose="020B0503020204020204" pitchFamily="34" charset="-122"/>
              </a:rPr>
              <a:t>Transformer</a:t>
            </a:r>
            <a:r>
              <a:rPr lang="zh-CN" altLang="en-US" sz="1600">
                <a:latin typeface="微软雅黑" panose="020B0503020204020204" pitchFamily="34" charset="-122"/>
                <a:ea typeface="微软雅黑" panose="020B0503020204020204" pitchFamily="34" charset="-122"/>
              </a:rPr>
              <a:t>无法直接感知图结构</a:t>
            </a:r>
            <a:endParaRPr lang="en-GB" altLang="zh-CN" sz="1600">
              <a:latin typeface="微软雅黑" panose="020B0503020204020204" pitchFamily="34" charset="-122"/>
              <a:ea typeface="微软雅黑" panose="020B0503020204020204" pitchFamily="34" charset="-122"/>
            </a:endParaRPr>
          </a:p>
        </p:txBody>
      </p:sp>
      <p:sp>
        <p:nvSpPr>
          <p:cNvPr id="95" name="文本框 94">
            <a:extLst>
              <a:ext uri="{FF2B5EF4-FFF2-40B4-BE49-F238E27FC236}">
                <a16:creationId xmlns:a16="http://schemas.microsoft.com/office/drawing/2014/main" id="{C99B8D04-89E8-D1FB-8A34-B3F8726A3100}"/>
              </a:ext>
            </a:extLst>
          </p:cNvPr>
          <p:cNvSpPr txBox="1"/>
          <p:nvPr/>
        </p:nvSpPr>
        <p:spPr>
          <a:xfrm>
            <a:off x="8595163" y="1754156"/>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模型中如何对关系进行建模</a:t>
            </a:r>
            <a:endParaRPr lang="en-GB" altLang="zh-CN" sz="1600">
              <a:latin typeface="微软雅黑" panose="020B0503020204020204" pitchFamily="34" charset="-122"/>
              <a:ea typeface="微软雅黑" panose="020B0503020204020204" pitchFamily="34" charset="-122"/>
            </a:endParaRPr>
          </a:p>
        </p:txBody>
      </p:sp>
      <p:sp>
        <p:nvSpPr>
          <p:cNvPr id="99" name="矩形: 圆角 98">
            <a:extLst>
              <a:ext uri="{FF2B5EF4-FFF2-40B4-BE49-F238E27FC236}">
                <a16:creationId xmlns:a16="http://schemas.microsoft.com/office/drawing/2014/main" id="{55DA8A34-6C31-3F06-75FD-B2F25361B08D}"/>
              </a:ext>
            </a:extLst>
          </p:cNvPr>
          <p:cNvSpPr/>
          <p:nvPr/>
        </p:nvSpPr>
        <p:spPr>
          <a:xfrm>
            <a:off x="8395159" y="3252741"/>
            <a:ext cx="1599335" cy="72008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实体和关系</a:t>
            </a:r>
            <a:endParaRPr lang="en-US" altLang="zh-CN" sz="1400">
              <a:solidFill>
                <a:schemeClr val="tx1"/>
              </a:solidFill>
            </a:endParaRPr>
          </a:p>
          <a:p>
            <a:pPr algn="ctr"/>
            <a:r>
              <a:rPr lang="zh-CN" altLang="en-US" sz="1400">
                <a:solidFill>
                  <a:schemeClr val="tx1"/>
                </a:solidFill>
              </a:rPr>
              <a:t>视为同类节点</a:t>
            </a:r>
          </a:p>
        </p:txBody>
      </p:sp>
      <p:sp>
        <p:nvSpPr>
          <p:cNvPr id="100" name="文本框 99">
            <a:extLst>
              <a:ext uri="{FF2B5EF4-FFF2-40B4-BE49-F238E27FC236}">
                <a16:creationId xmlns:a16="http://schemas.microsoft.com/office/drawing/2014/main" id="{91B78FCF-CAAB-0A05-FA93-16D010FCE13E}"/>
              </a:ext>
            </a:extLst>
          </p:cNvPr>
          <p:cNvSpPr txBox="1"/>
          <p:nvPr/>
        </p:nvSpPr>
        <p:spPr>
          <a:xfrm>
            <a:off x="8526475" y="3009039"/>
            <a:ext cx="1336701" cy="381807"/>
          </a:xfrm>
          <a:prstGeom prst="roundRect">
            <a:avLst/>
          </a:prstGeom>
          <a:solidFill>
            <a:schemeClr val="bg1"/>
          </a:solidFill>
        </p:spPr>
        <p:txBody>
          <a:bodyPr wrap="square" rtlCol="0">
            <a:spAutoFit/>
          </a:bodyPr>
          <a:lstStyle/>
          <a:p>
            <a:pPr algn="ctr">
              <a:lnSpc>
                <a:spcPct val="130000"/>
              </a:lnSpc>
            </a:pPr>
            <a:r>
              <a:rPr lang="en-US" altLang="zh-CN" sz="1400" b="1" err="1">
                <a:latin typeface="微软雅黑" panose="020B0503020204020204" pitchFamily="34" charset="-122"/>
                <a:ea typeface="微软雅黑" panose="020B0503020204020204" pitchFamily="34" charset="-122"/>
              </a:rPr>
              <a:t>Relphormer</a:t>
            </a:r>
            <a:endParaRPr lang="zh-CN" altLang="en-US" sz="1400" b="1">
              <a:latin typeface="微软雅黑" panose="020B0503020204020204" pitchFamily="34" charset="-122"/>
              <a:ea typeface="微软雅黑" panose="020B0503020204020204" pitchFamily="34" charset="-122"/>
            </a:endParaRPr>
          </a:p>
        </p:txBody>
      </p:sp>
      <p:sp>
        <p:nvSpPr>
          <p:cNvPr id="101" name="乘号 100">
            <a:extLst>
              <a:ext uri="{FF2B5EF4-FFF2-40B4-BE49-F238E27FC236}">
                <a16:creationId xmlns:a16="http://schemas.microsoft.com/office/drawing/2014/main" id="{28986F16-16FF-8B2F-E73E-76FCA74B2740}"/>
              </a:ext>
            </a:extLst>
          </p:cNvPr>
          <p:cNvSpPr/>
          <p:nvPr/>
        </p:nvSpPr>
        <p:spPr>
          <a:xfrm>
            <a:off x="10125810" y="3382509"/>
            <a:ext cx="432048" cy="504056"/>
          </a:xfrm>
          <a:prstGeom prst="mathMultiply">
            <a:avLst>
              <a:gd name="adj1" fmla="val 7647"/>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477756EA-F1DF-7065-5507-A4190B1392E2}"/>
              </a:ext>
            </a:extLst>
          </p:cNvPr>
          <p:cNvSpPr>
            <a:spLocks noChangeAspect="1"/>
          </p:cNvSpPr>
          <p:nvPr/>
        </p:nvSpPr>
        <p:spPr>
          <a:xfrm flipV="1">
            <a:off x="9564663" y="4882097"/>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3" name="椭圆 102">
            <a:extLst>
              <a:ext uri="{FF2B5EF4-FFF2-40B4-BE49-F238E27FC236}">
                <a16:creationId xmlns:a16="http://schemas.microsoft.com/office/drawing/2014/main" id="{330F69B5-564E-452B-1CDC-5F9C8D93B733}"/>
              </a:ext>
            </a:extLst>
          </p:cNvPr>
          <p:cNvSpPr>
            <a:spLocks noChangeAspect="1"/>
          </p:cNvSpPr>
          <p:nvPr/>
        </p:nvSpPr>
        <p:spPr>
          <a:xfrm flipV="1">
            <a:off x="9161296" y="5268144"/>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4" name="椭圆 103">
            <a:extLst>
              <a:ext uri="{FF2B5EF4-FFF2-40B4-BE49-F238E27FC236}">
                <a16:creationId xmlns:a16="http://schemas.microsoft.com/office/drawing/2014/main" id="{872425FA-53AC-4B6A-F33A-3BF1C472FDC0}"/>
              </a:ext>
            </a:extLst>
          </p:cNvPr>
          <p:cNvSpPr>
            <a:spLocks noChangeAspect="1"/>
          </p:cNvSpPr>
          <p:nvPr/>
        </p:nvSpPr>
        <p:spPr>
          <a:xfrm flipV="1">
            <a:off x="9745124" y="5608482"/>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5" name="椭圆 104">
            <a:extLst>
              <a:ext uri="{FF2B5EF4-FFF2-40B4-BE49-F238E27FC236}">
                <a16:creationId xmlns:a16="http://schemas.microsoft.com/office/drawing/2014/main" id="{446E44B8-8EA9-322B-A0CE-DEC4767BA65B}"/>
              </a:ext>
            </a:extLst>
          </p:cNvPr>
          <p:cNvSpPr>
            <a:spLocks noChangeAspect="1"/>
          </p:cNvSpPr>
          <p:nvPr/>
        </p:nvSpPr>
        <p:spPr>
          <a:xfrm flipV="1">
            <a:off x="8758287" y="4759833"/>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6" name="椭圆 105">
            <a:extLst>
              <a:ext uri="{FF2B5EF4-FFF2-40B4-BE49-F238E27FC236}">
                <a16:creationId xmlns:a16="http://schemas.microsoft.com/office/drawing/2014/main" id="{A7021B01-7764-7B67-57C1-21678D8E60EB}"/>
              </a:ext>
            </a:extLst>
          </p:cNvPr>
          <p:cNvSpPr>
            <a:spLocks noChangeAspect="1"/>
          </p:cNvSpPr>
          <p:nvPr/>
        </p:nvSpPr>
        <p:spPr>
          <a:xfrm flipV="1">
            <a:off x="8614283" y="5783738"/>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107" name="直接连接符 106">
            <a:extLst>
              <a:ext uri="{FF2B5EF4-FFF2-40B4-BE49-F238E27FC236}">
                <a16:creationId xmlns:a16="http://schemas.microsoft.com/office/drawing/2014/main" id="{6378D80F-A1D6-F805-BCA5-2DA4E01C03EE}"/>
              </a:ext>
            </a:extLst>
          </p:cNvPr>
          <p:cNvCxnSpPr>
            <a:cxnSpLocks/>
            <a:stCxn id="102" idx="0"/>
            <a:endCxn id="104" idx="4"/>
          </p:cNvCxnSpPr>
          <p:nvPr/>
        </p:nvCxnSpPr>
        <p:spPr>
          <a:xfrm>
            <a:off x="9678481" y="5109732"/>
            <a:ext cx="180461" cy="498750"/>
          </a:xfrm>
          <a:prstGeom prst="line">
            <a:avLst/>
          </a:prstGeom>
          <a:ln/>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C443ABA4-BCA4-5BCF-C9F4-44A366FF1198}"/>
              </a:ext>
            </a:extLst>
          </p:cNvPr>
          <p:cNvCxnSpPr>
            <a:cxnSpLocks/>
            <a:stCxn id="103" idx="3"/>
            <a:endCxn id="105" idx="7"/>
          </p:cNvCxnSpPr>
          <p:nvPr/>
        </p:nvCxnSpPr>
        <p:spPr>
          <a:xfrm flipH="1" flipV="1">
            <a:off x="8952586" y="4954132"/>
            <a:ext cx="242046" cy="347348"/>
          </a:xfrm>
          <a:prstGeom prst="line">
            <a:avLst/>
          </a:prstGeom>
          <a:ln/>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1272F2F4-2A85-357E-709F-4E3BE571AEF3}"/>
              </a:ext>
            </a:extLst>
          </p:cNvPr>
          <p:cNvCxnSpPr>
            <a:cxnSpLocks/>
            <a:stCxn id="103" idx="1"/>
            <a:endCxn id="106" idx="5"/>
          </p:cNvCxnSpPr>
          <p:nvPr/>
        </p:nvCxnSpPr>
        <p:spPr>
          <a:xfrm flipH="1">
            <a:off x="8808582" y="5462443"/>
            <a:ext cx="386050" cy="354631"/>
          </a:xfrm>
          <a:prstGeom prst="line">
            <a:avLst/>
          </a:prstGeom>
          <a:ln/>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F3796D54-8775-46E4-AB5A-002B6E5D3506}"/>
              </a:ext>
            </a:extLst>
          </p:cNvPr>
          <p:cNvCxnSpPr>
            <a:cxnSpLocks/>
            <a:stCxn id="103" idx="5"/>
            <a:endCxn id="102" idx="1"/>
          </p:cNvCxnSpPr>
          <p:nvPr/>
        </p:nvCxnSpPr>
        <p:spPr>
          <a:xfrm flipV="1">
            <a:off x="9355595" y="5076396"/>
            <a:ext cx="242404" cy="225084"/>
          </a:xfrm>
          <a:prstGeom prst="line">
            <a:avLst/>
          </a:prstGeom>
          <a:ln/>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1AEC9D2F-C539-8B7C-F336-6075022536E0}"/>
              </a:ext>
            </a:extLst>
          </p:cNvPr>
          <p:cNvCxnSpPr>
            <a:cxnSpLocks/>
            <a:stCxn id="103" idx="7"/>
            <a:endCxn id="104" idx="3"/>
          </p:cNvCxnSpPr>
          <p:nvPr/>
        </p:nvCxnSpPr>
        <p:spPr>
          <a:xfrm>
            <a:off x="9355595" y="5462443"/>
            <a:ext cx="422865" cy="179375"/>
          </a:xfrm>
          <a:prstGeom prst="line">
            <a:avLst/>
          </a:prstGeom>
          <a:ln/>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888629D5-AE7F-CCE5-5140-1AA9E1960CEA}"/>
              </a:ext>
            </a:extLst>
          </p:cNvPr>
          <p:cNvCxnSpPr>
            <a:cxnSpLocks/>
            <a:stCxn id="105" idx="0"/>
            <a:endCxn id="106" idx="4"/>
          </p:cNvCxnSpPr>
          <p:nvPr/>
        </p:nvCxnSpPr>
        <p:spPr>
          <a:xfrm flipH="1">
            <a:off x="8728101" y="4987468"/>
            <a:ext cx="144004" cy="796270"/>
          </a:xfrm>
          <a:prstGeom prst="line">
            <a:avLst/>
          </a:prstGeom>
          <a:ln/>
        </p:spPr>
        <p:style>
          <a:lnRef idx="1">
            <a:schemeClr val="dk1"/>
          </a:lnRef>
          <a:fillRef idx="0">
            <a:schemeClr val="dk1"/>
          </a:fillRef>
          <a:effectRef idx="0">
            <a:schemeClr val="dk1"/>
          </a:effectRef>
          <a:fontRef idx="minor">
            <a:schemeClr val="tx1"/>
          </a:fontRef>
        </p:style>
      </p:cxnSp>
      <p:sp>
        <p:nvSpPr>
          <p:cNvPr id="127" name="矩形: 圆角 126">
            <a:extLst>
              <a:ext uri="{FF2B5EF4-FFF2-40B4-BE49-F238E27FC236}">
                <a16:creationId xmlns:a16="http://schemas.microsoft.com/office/drawing/2014/main" id="{1D2156F1-A67D-7DD1-B328-AD09DAE8160F}"/>
              </a:ext>
            </a:extLst>
          </p:cNvPr>
          <p:cNvSpPr/>
          <p:nvPr/>
        </p:nvSpPr>
        <p:spPr>
          <a:xfrm>
            <a:off x="10557859" y="3227521"/>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rgbClr val="C00000"/>
                </a:solidFill>
                <a:latin typeface="微软雅黑" panose="020B0503020204020204" pitchFamily="34" charset="-122"/>
                <a:ea typeface="微软雅黑" panose="020B0503020204020204" pitchFamily="34" charset="-122"/>
              </a:rPr>
              <a:t>忽视了关系的</a:t>
            </a:r>
            <a:endParaRPr lang="en-US" altLang="zh-CN" sz="1400" b="1">
              <a:solidFill>
                <a:srgbClr val="C00000"/>
              </a:solidFill>
              <a:latin typeface="微软雅黑" panose="020B0503020204020204" pitchFamily="34" charset="-122"/>
              <a:ea typeface="微软雅黑" panose="020B0503020204020204" pitchFamily="34" charset="-122"/>
            </a:endParaRPr>
          </a:p>
          <a:p>
            <a:pPr algn="ctr"/>
            <a:r>
              <a:rPr lang="zh-CN" altLang="en-US" sz="1400" b="1">
                <a:solidFill>
                  <a:srgbClr val="C00000"/>
                </a:solidFill>
                <a:latin typeface="微软雅黑" panose="020B0503020204020204" pitchFamily="34" charset="-122"/>
                <a:ea typeface="微软雅黑" panose="020B0503020204020204" pitchFamily="34" charset="-122"/>
              </a:rPr>
              <a:t>独特作用</a:t>
            </a:r>
            <a:r>
              <a:rPr lang="zh-CN" altLang="en-US" sz="1400" b="1">
                <a:solidFill>
                  <a:srgbClr val="C00000"/>
                </a:solidFill>
              </a:rPr>
              <a:t>！</a:t>
            </a:r>
          </a:p>
        </p:txBody>
      </p:sp>
      <p:sp>
        <p:nvSpPr>
          <p:cNvPr id="128" name="文本框 127">
            <a:extLst>
              <a:ext uri="{FF2B5EF4-FFF2-40B4-BE49-F238E27FC236}">
                <a16:creationId xmlns:a16="http://schemas.microsoft.com/office/drawing/2014/main" id="{BF258FF7-685E-1ECB-206A-E39AD3CC3D00}"/>
              </a:ext>
            </a:extLst>
          </p:cNvPr>
          <p:cNvSpPr txBox="1"/>
          <p:nvPr/>
        </p:nvSpPr>
        <p:spPr>
          <a:xfrm>
            <a:off x="10081848" y="4966237"/>
            <a:ext cx="2100777" cy="701346"/>
          </a:xfrm>
          <a:prstGeom prst="rect">
            <a:avLst/>
          </a:prstGeom>
          <a:noFill/>
        </p:spPr>
        <p:txBody>
          <a:bodyPr wrap="square" rtlCol="0">
            <a:spAutoFit/>
          </a:bodyPr>
          <a:lstStyle/>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非欧几里得结构</a:t>
            </a:r>
            <a:endParaRPr lang="en-US" altLang="zh-CN" sz="1600">
              <a:latin typeface="微软雅黑" panose="020B0503020204020204" pitchFamily="34" charset="-122"/>
              <a:ea typeface="微软雅黑" panose="020B0503020204020204" pitchFamily="34" charset="-122"/>
            </a:endParaRPr>
          </a:p>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节点之间无序</a:t>
            </a:r>
            <a:endParaRPr lang="zh-CN" altLang="en-US" sz="1600" dirty="0">
              <a:latin typeface="微软雅黑" panose="020B0503020204020204" pitchFamily="34" charset="-122"/>
              <a:ea typeface="微软雅黑" panose="020B0503020204020204" pitchFamily="34" charset="-122"/>
            </a:endParaRPr>
          </a:p>
        </p:txBody>
      </p:sp>
      <p:grpSp>
        <p:nvGrpSpPr>
          <p:cNvPr id="134" name="组合 133">
            <a:extLst>
              <a:ext uri="{FF2B5EF4-FFF2-40B4-BE49-F238E27FC236}">
                <a16:creationId xmlns:a16="http://schemas.microsoft.com/office/drawing/2014/main" id="{60F7DC4E-1BC6-CCC2-E5BC-ED95615597F7}"/>
              </a:ext>
            </a:extLst>
          </p:cNvPr>
          <p:cNvGrpSpPr/>
          <p:nvPr/>
        </p:nvGrpSpPr>
        <p:grpSpPr>
          <a:xfrm>
            <a:off x="8433659" y="2339583"/>
            <a:ext cx="1535103" cy="389686"/>
            <a:chOff x="8950770" y="2263864"/>
            <a:chExt cx="1535103" cy="389686"/>
          </a:xfrm>
        </p:grpSpPr>
        <p:sp>
          <p:nvSpPr>
            <p:cNvPr id="129" name="矩形: 圆角 128">
              <a:extLst>
                <a:ext uri="{FF2B5EF4-FFF2-40B4-BE49-F238E27FC236}">
                  <a16:creationId xmlns:a16="http://schemas.microsoft.com/office/drawing/2014/main" id="{98B8A350-FB5C-3458-0C2B-73F5B5013FFF}"/>
                </a:ext>
              </a:extLst>
            </p:cNvPr>
            <p:cNvSpPr/>
            <p:nvPr/>
          </p:nvSpPr>
          <p:spPr>
            <a:xfrm>
              <a:off x="9935011" y="2334244"/>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宋体" panose="02010600030101010101" pitchFamily="2" charset="-122"/>
                  <a:ea typeface="宋体" panose="02010600030101010101" pitchFamily="2" charset="-122"/>
                </a:rPr>
                <a:t>北京</a:t>
              </a:r>
            </a:p>
          </p:txBody>
        </p:sp>
        <p:sp>
          <p:nvSpPr>
            <p:cNvPr id="130" name="矩形: 圆角 129">
              <a:extLst>
                <a:ext uri="{FF2B5EF4-FFF2-40B4-BE49-F238E27FC236}">
                  <a16:creationId xmlns:a16="http://schemas.microsoft.com/office/drawing/2014/main" id="{7F06AD08-3C6B-8E8B-B3CC-8FC640C28D40}"/>
                </a:ext>
              </a:extLst>
            </p:cNvPr>
            <p:cNvSpPr/>
            <p:nvPr/>
          </p:nvSpPr>
          <p:spPr>
            <a:xfrm>
              <a:off x="8950770" y="2334245"/>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宋体" panose="02010600030101010101" pitchFamily="2" charset="-122"/>
                  <a:ea typeface="宋体" panose="02010600030101010101" pitchFamily="2" charset="-122"/>
                </a:rPr>
                <a:t>BUAA</a:t>
              </a:r>
              <a:endParaRPr lang="zh-CN" altLang="en-US" sz="1050" dirty="0">
                <a:solidFill>
                  <a:schemeClr val="tx1"/>
                </a:solidFill>
                <a:latin typeface="宋体" panose="02010600030101010101" pitchFamily="2" charset="-122"/>
                <a:ea typeface="宋体" panose="02010600030101010101" pitchFamily="2" charset="-122"/>
              </a:endParaRPr>
            </a:p>
          </p:txBody>
        </p:sp>
        <p:cxnSp>
          <p:nvCxnSpPr>
            <p:cNvPr id="131" name="直接箭头连接符 130">
              <a:extLst>
                <a:ext uri="{FF2B5EF4-FFF2-40B4-BE49-F238E27FC236}">
                  <a16:creationId xmlns:a16="http://schemas.microsoft.com/office/drawing/2014/main" id="{A0153B75-34FD-9B48-3214-13C5EDD4BBCE}"/>
                </a:ext>
              </a:extLst>
            </p:cNvPr>
            <p:cNvCxnSpPr>
              <a:cxnSpLocks/>
              <a:stCxn id="130" idx="3"/>
              <a:endCxn id="129" idx="1"/>
            </p:cNvCxnSpPr>
            <p:nvPr/>
          </p:nvCxnSpPr>
          <p:spPr>
            <a:xfrm flipV="1">
              <a:off x="9501632" y="2493897"/>
              <a:ext cx="4333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文本框 131">
              <a:extLst>
                <a:ext uri="{FF2B5EF4-FFF2-40B4-BE49-F238E27FC236}">
                  <a16:creationId xmlns:a16="http://schemas.microsoft.com/office/drawing/2014/main" id="{AE782846-2A36-70C6-5499-F0FB4B20F56A}"/>
                </a:ext>
              </a:extLst>
            </p:cNvPr>
            <p:cNvSpPr txBox="1"/>
            <p:nvPr/>
          </p:nvSpPr>
          <p:spPr>
            <a:xfrm>
              <a:off x="9492491" y="2263864"/>
              <a:ext cx="550862" cy="253916"/>
            </a:xfrm>
            <a:prstGeom prst="rect">
              <a:avLst/>
            </a:prstGeom>
            <a:noFill/>
          </p:spPr>
          <p:txBody>
            <a:bodyPr wrap="square" rtlCol="0">
              <a:spAutoFit/>
            </a:bodyPr>
            <a:lstStyle/>
            <a:p>
              <a:r>
                <a:rPr lang="zh-CN" altLang="en-US" sz="1050" dirty="0">
                  <a:latin typeface="宋体" panose="02010600030101010101" pitchFamily="2" charset="-122"/>
                  <a:ea typeface="宋体" panose="02010600030101010101" pitchFamily="2" charset="-122"/>
                </a:rPr>
                <a:t>位于</a:t>
              </a:r>
            </a:p>
          </p:txBody>
        </p:sp>
      </p:grpSp>
      <p:sp>
        <p:nvSpPr>
          <p:cNvPr id="139" name="矩形: 圆角 138">
            <a:extLst>
              <a:ext uri="{FF2B5EF4-FFF2-40B4-BE49-F238E27FC236}">
                <a16:creationId xmlns:a16="http://schemas.microsoft.com/office/drawing/2014/main" id="{33385D88-90AB-F413-7D6A-0BC2A8EAC6DD}"/>
              </a:ext>
            </a:extLst>
          </p:cNvPr>
          <p:cNvSpPr/>
          <p:nvPr/>
        </p:nvSpPr>
        <p:spPr>
          <a:xfrm>
            <a:off x="10466281" y="2192802"/>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关系反映了</a:t>
            </a:r>
            <a:endParaRPr lang="en-US" altLang="zh-CN" sz="1400" b="1">
              <a:solidFill>
                <a:schemeClr val="tx1"/>
              </a:solidFill>
              <a:latin typeface="微软雅黑" panose="020B0503020204020204" pitchFamily="34" charset="-122"/>
              <a:ea typeface="微软雅黑" panose="020B0503020204020204" pitchFamily="34" charset="-122"/>
            </a:endParaRPr>
          </a:p>
          <a:p>
            <a:pPr algn="ctr"/>
            <a:r>
              <a:rPr lang="zh-CN" altLang="en-US" sz="1400" b="1">
                <a:solidFill>
                  <a:schemeClr val="tx1"/>
                </a:solidFill>
                <a:latin typeface="微软雅黑" panose="020B0503020204020204" pitchFamily="34" charset="-122"/>
                <a:ea typeface="微软雅黑" panose="020B0503020204020204" pitchFamily="34" charset="-122"/>
              </a:rPr>
              <a:t>实体之间的交互</a:t>
            </a:r>
            <a:endParaRPr lang="zh-CN" altLang="en-US" sz="1400" b="1">
              <a:solidFill>
                <a:schemeClr val="tx1"/>
              </a:solidFill>
            </a:endParaRPr>
          </a:p>
        </p:txBody>
      </p:sp>
    </p:spTree>
    <p:extLst>
      <p:ext uri="{BB962C8B-B14F-4D97-AF65-F5344CB8AC3E}">
        <p14:creationId xmlns:p14="http://schemas.microsoft.com/office/powerpoint/2010/main" val="2579609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7</a:t>
            </a:fld>
            <a:endParaRPr lang="zh-CN" altLang="en-US"/>
          </a:p>
        </p:txBody>
      </p:sp>
      <p:pic>
        <p:nvPicPr>
          <p:cNvPr id="213" name="图形 212">
            <a:extLst>
              <a:ext uri="{FF2B5EF4-FFF2-40B4-BE49-F238E27FC236}">
                <a16:creationId xmlns:a16="http://schemas.microsoft.com/office/drawing/2014/main" id="{9671C553-3D73-0CC9-E846-68119E2BDE9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360" y="935866"/>
            <a:ext cx="6768752" cy="5922134"/>
          </a:xfrm>
          <a:prstGeom prst="rect">
            <a:avLst/>
          </a:prstGeom>
        </p:spPr>
      </p:pic>
      <p:grpSp>
        <p:nvGrpSpPr>
          <p:cNvPr id="2" name="组合 1">
            <a:extLst>
              <a:ext uri="{FF2B5EF4-FFF2-40B4-BE49-F238E27FC236}">
                <a16:creationId xmlns:a16="http://schemas.microsoft.com/office/drawing/2014/main" id="{411BE09A-E737-00CC-7EB5-53D081597BDF}"/>
              </a:ext>
            </a:extLst>
          </p:cNvPr>
          <p:cNvGrpSpPr/>
          <p:nvPr/>
        </p:nvGrpSpPr>
        <p:grpSpPr>
          <a:xfrm>
            <a:off x="7165782" y="4174855"/>
            <a:ext cx="4566036" cy="1271067"/>
            <a:chOff x="7104112" y="1733404"/>
            <a:chExt cx="4566036" cy="1271067"/>
          </a:xfrm>
        </p:grpSpPr>
        <p:sp>
          <p:nvSpPr>
            <p:cNvPr id="214" name="矩形: 圆角 213">
              <a:extLst>
                <a:ext uri="{FF2B5EF4-FFF2-40B4-BE49-F238E27FC236}">
                  <a16:creationId xmlns:a16="http://schemas.microsoft.com/office/drawing/2014/main" id="{89FDF686-4D49-9722-D702-57CA79196F55}"/>
                </a:ext>
              </a:extLst>
            </p:cNvPr>
            <p:cNvSpPr/>
            <p:nvPr/>
          </p:nvSpPr>
          <p:spPr>
            <a:xfrm>
              <a:off x="7104112" y="1733404"/>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解码器</a:t>
              </a:r>
            </a:p>
          </p:txBody>
        </p:sp>
        <p:sp>
          <p:nvSpPr>
            <p:cNvPr id="216" name="文本框 215">
              <a:extLst>
                <a:ext uri="{FF2B5EF4-FFF2-40B4-BE49-F238E27FC236}">
                  <a16:creationId xmlns:a16="http://schemas.microsoft.com/office/drawing/2014/main" id="{A65003ED-A11F-27FA-A6EC-8510F58E3334}"/>
                </a:ext>
              </a:extLst>
            </p:cNvPr>
            <p:cNvSpPr txBox="1"/>
            <p:nvPr/>
          </p:nvSpPr>
          <p:spPr>
            <a:xfrm>
              <a:off x="7104112" y="2597500"/>
              <a:ext cx="4566036" cy="406971"/>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基于卷积神经网络的解码器</a:t>
              </a:r>
            </a:p>
          </p:txBody>
        </p:sp>
      </p:grpSp>
      <p:grpSp>
        <p:nvGrpSpPr>
          <p:cNvPr id="5" name="组合 4">
            <a:extLst>
              <a:ext uri="{FF2B5EF4-FFF2-40B4-BE49-F238E27FC236}">
                <a16:creationId xmlns:a16="http://schemas.microsoft.com/office/drawing/2014/main" id="{596BB020-47C7-DBD0-3402-856C4368B8D7}"/>
              </a:ext>
            </a:extLst>
          </p:cNvPr>
          <p:cNvGrpSpPr/>
          <p:nvPr/>
        </p:nvGrpSpPr>
        <p:grpSpPr>
          <a:xfrm>
            <a:off x="7167377" y="1837000"/>
            <a:ext cx="4627706" cy="1592000"/>
            <a:chOff x="4007768" y="5266927"/>
            <a:chExt cx="4627706" cy="1592000"/>
          </a:xfrm>
        </p:grpSpPr>
        <p:sp>
          <p:nvSpPr>
            <p:cNvPr id="215" name="矩形: 圆角 214">
              <a:extLst>
                <a:ext uri="{FF2B5EF4-FFF2-40B4-BE49-F238E27FC236}">
                  <a16:creationId xmlns:a16="http://schemas.microsoft.com/office/drawing/2014/main" id="{917C625B-6055-D1C5-D617-94E948FDCEF1}"/>
                </a:ext>
              </a:extLst>
            </p:cNvPr>
            <p:cNvSpPr/>
            <p:nvPr/>
          </p:nvSpPr>
          <p:spPr>
            <a:xfrm>
              <a:off x="4007768" y="5266927"/>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编码器</a:t>
              </a:r>
            </a:p>
          </p:txBody>
        </p:sp>
        <p:sp>
          <p:nvSpPr>
            <p:cNvPr id="217" name="文本框 216">
              <a:extLst>
                <a:ext uri="{FF2B5EF4-FFF2-40B4-BE49-F238E27FC236}">
                  <a16:creationId xmlns:a16="http://schemas.microsoft.com/office/drawing/2014/main" id="{51D5F159-4967-2EB8-701B-B6FC60FEB016}"/>
                </a:ext>
              </a:extLst>
            </p:cNvPr>
            <p:cNvSpPr txBox="1"/>
            <p:nvPr/>
          </p:nvSpPr>
          <p:spPr>
            <a:xfrm>
              <a:off x="4069438" y="5984520"/>
              <a:ext cx="4566036" cy="874407"/>
            </a:xfrm>
            <a:prstGeom prst="rect">
              <a:avLst/>
            </a:prstGeom>
            <a:noFill/>
          </p:spPr>
          <p:txBody>
            <a:bodyPr vert="horz" wrap="square" rtlCol="0">
              <a:spAutoFit/>
            </a:bodyPr>
            <a:lstStyle/>
            <a:p>
              <a:pPr marL="285750" marR="0" indent="-285750" algn="just" defTabSz="914400" rtl="0" eaLnBrk="1" fontAlgn="base" latinLnBrk="0" hangingPunct="1">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关系特定的邻居实体信息构造</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marR="0" indent="-285750" algn="just" defTabSz="914400" rtl="0" eaLnBrk="1" fontAlgn="base" latinLnBrk="0" hangingPunct="1">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邻域感知</a:t>
              </a:r>
              <a:r>
                <a:rPr kumimoji="1" lang="en-US" altLang="zh-CN" b="1">
                  <a:solidFill>
                    <a:srgbClr val="145396"/>
                  </a:solidFill>
                  <a:latin typeface="微软雅黑" panose="020B0503020204020204" pitchFamily="34" charset="-122"/>
                  <a:ea typeface="微软雅黑" panose="020B0503020204020204" pitchFamily="34" charset="-122"/>
                </a:rPr>
                <a:t>Transformer</a:t>
              </a:r>
              <a:r>
                <a:rPr kumimoji="1" lang="zh-CN" altLang="en-US" b="1">
                  <a:solidFill>
                    <a:srgbClr val="145396"/>
                  </a:solidFill>
                  <a:latin typeface="微软雅黑" panose="020B0503020204020204" pitchFamily="34" charset="-122"/>
                  <a:ea typeface="微软雅黑" panose="020B0503020204020204" pitchFamily="34" charset="-122"/>
                </a:rPr>
                <a:t>模块</a:t>
              </a:r>
            </a:p>
          </p:txBody>
        </p:sp>
      </p:grpSp>
    </p:spTree>
    <p:extLst>
      <p:ext uri="{BB962C8B-B14F-4D97-AF65-F5344CB8AC3E}">
        <p14:creationId xmlns:p14="http://schemas.microsoft.com/office/powerpoint/2010/main" val="152084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828480"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8</a:t>
            </a:fld>
            <a:endParaRPr lang="zh-CN" altLang="en-US"/>
          </a:p>
        </p:txBody>
      </p:sp>
      <p:grpSp>
        <p:nvGrpSpPr>
          <p:cNvPr id="24" name="组合 23">
            <a:extLst>
              <a:ext uri="{FF2B5EF4-FFF2-40B4-BE49-F238E27FC236}">
                <a16:creationId xmlns:a16="http://schemas.microsoft.com/office/drawing/2014/main" id="{D3CAED7C-913C-EBA5-E947-DAE11FCFA264}"/>
              </a:ext>
            </a:extLst>
          </p:cNvPr>
          <p:cNvGrpSpPr/>
          <p:nvPr/>
        </p:nvGrpSpPr>
        <p:grpSpPr>
          <a:xfrm>
            <a:off x="695400" y="1052736"/>
            <a:ext cx="10909212" cy="441916"/>
            <a:chOff x="695400" y="1109026"/>
            <a:chExt cx="10909212" cy="441916"/>
          </a:xfrm>
        </p:grpSpPr>
        <p:sp>
          <p:nvSpPr>
            <p:cNvPr id="7" name="文本框 6">
              <a:extLst>
                <a:ext uri="{FF2B5EF4-FFF2-40B4-BE49-F238E27FC236}">
                  <a16:creationId xmlns:a16="http://schemas.microsoft.com/office/drawing/2014/main" id="{8B512B27-33A1-F18D-1AFF-A4611D9D7225}"/>
                </a:ext>
              </a:extLst>
            </p:cNvPr>
            <p:cNvSpPr txBox="1"/>
            <p:nvPr/>
          </p:nvSpPr>
          <p:spPr>
            <a:xfrm>
              <a:off x="695400" y="1109026"/>
              <a:ext cx="424847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en-US" altLang="zh-CN" sz="2000" b="1">
                  <a:solidFill>
                    <a:srgbClr val="C00000"/>
                  </a:solidFill>
                  <a:latin typeface="微软雅黑" panose="020B0503020204020204" pitchFamily="34" charset="-122"/>
                  <a:ea typeface="微软雅黑" panose="020B0503020204020204" pitchFamily="34" charset="-122"/>
                </a:rPr>
                <a:t>Transformer</a:t>
              </a:r>
              <a:r>
                <a:rPr kumimoji="1" lang="zh-CN" altLang="en-US" sz="2000" b="1">
                  <a:solidFill>
                    <a:srgbClr val="C00000"/>
                  </a:solidFill>
                  <a:latin typeface="微软雅黑" panose="020B0503020204020204" pitchFamily="34" charset="-122"/>
                  <a:ea typeface="微软雅黑" panose="020B0503020204020204" pitchFamily="34" charset="-122"/>
                </a:rPr>
                <a:t>难以直接建模关系</a:t>
              </a:r>
            </a:p>
          </p:txBody>
        </p:sp>
        <p:sp>
          <p:nvSpPr>
            <p:cNvPr id="10" name="文本框 9">
              <a:extLst>
                <a:ext uri="{FF2B5EF4-FFF2-40B4-BE49-F238E27FC236}">
                  <a16:creationId xmlns:a16="http://schemas.microsoft.com/office/drawing/2014/main" id="{076AB906-D3C9-9564-36DE-66E3667285D5}"/>
                </a:ext>
              </a:extLst>
            </p:cNvPr>
            <p:cNvSpPr txBox="1"/>
            <p:nvPr/>
          </p:nvSpPr>
          <p:spPr>
            <a:xfrm>
              <a:off x="5375920" y="1109026"/>
              <a:ext cx="622869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先基于关系完成邻居信息构造，再输入</a:t>
              </a:r>
              <a:r>
                <a:rPr kumimoji="1" lang="en-US" altLang="zh-CN" sz="2000" b="1">
                  <a:solidFill>
                    <a:srgbClr val="145396"/>
                  </a:solidFill>
                  <a:latin typeface="微软雅黑" panose="020B0503020204020204" pitchFamily="34" charset="-122"/>
                  <a:ea typeface="微软雅黑" panose="020B0503020204020204" pitchFamily="34" charset="-122"/>
                </a:rPr>
                <a:t>Transformer</a:t>
              </a:r>
              <a:endParaRPr kumimoji="1" lang="zh-CN" altLang="en-US" sz="2000" b="1">
                <a:solidFill>
                  <a:srgbClr val="145396"/>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151DBE85-0A1A-6AA4-8777-9281FB66C708}"/>
                </a:ext>
              </a:extLst>
            </p:cNvPr>
            <p:cNvCxnSpPr>
              <a:cxnSpLocks/>
              <a:stCxn id="7" idx="3"/>
              <a:endCxn id="10" idx="1"/>
            </p:cNvCxnSpPr>
            <p:nvPr/>
          </p:nvCxnSpPr>
          <p:spPr>
            <a:xfrm>
              <a:off x="4943872" y="1329984"/>
              <a:ext cx="432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矩形: 圆角 19">
            <a:extLst>
              <a:ext uri="{FF2B5EF4-FFF2-40B4-BE49-F238E27FC236}">
                <a16:creationId xmlns:a16="http://schemas.microsoft.com/office/drawing/2014/main" id="{93410266-5C95-51EF-7296-280F485E7E9A}"/>
              </a:ext>
            </a:extLst>
          </p:cNvPr>
          <p:cNvSpPr/>
          <p:nvPr/>
        </p:nvSpPr>
        <p:spPr>
          <a:xfrm>
            <a:off x="1164608" y="1844824"/>
            <a:ext cx="3744416" cy="504056"/>
          </a:xfrm>
          <a:prstGeom prst="roundRect">
            <a:avLst/>
          </a:prstGeom>
          <a:solidFill>
            <a:srgbClr val="C00000">
              <a:alpha val="10000"/>
            </a:srgb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不同关系反映实体不同方面的性质</a:t>
            </a:r>
          </a:p>
        </p:txBody>
      </p:sp>
      <p:sp>
        <p:nvSpPr>
          <p:cNvPr id="21" name="矩形: 圆角 20">
            <a:extLst>
              <a:ext uri="{FF2B5EF4-FFF2-40B4-BE49-F238E27FC236}">
                <a16:creationId xmlns:a16="http://schemas.microsoft.com/office/drawing/2014/main" id="{C345243B-B008-DE39-39D4-3B246EB49521}"/>
              </a:ext>
            </a:extLst>
          </p:cNvPr>
          <p:cNvSpPr/>
          <p:nvPr/>
        </p:nvSpPr>
        <p:spPr>
          <a:xfrm>
            <a:off x="7926395" y="1844824"/>
            <a:ext cx="2572874" cy="504056"/>
          </a:xfrm>
          <a:prstGeom prst="roundRect">
            <a:avLst/>
          </a:prstGeom>
          <a:solidFill>
            <a:schemeClr val="tx2">
              <a:lumMod val="75000"/>
              <a:alpha val="10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关系之间存在一定共性</a:t>
            </a:r>
          </a:p>
        </p:txBody>
      </p:sp>
      <p:grpSp>
        <p:nvGrpSpPr>
          <p:cNvPr id="5" name="组合 4">
            <a:extLst>
              <a:ext uri="{FF2B5EF4-FFF2-40B4-BE49-F238E27FC236}">
                <a16:creationId xmlns:a16="http://schemas.microsoft.com/office/drawing/2014/main" id="{4D464C40-8CCC-B820-C7C0-5E88B37707B8}"/>
              </a:ext>
            </a:extLst>
          </p:cNvPr>
          <p:cNvGrpSpPr/>
          <p:nvPr/>
        </p:nvGrpSpPr>
        <p:grpSpPr>
          <a:xfrm>
            <a:off x="765141" y="2682803"/>
            <a:ext cx="4896544" cy="3354651"/>
            <a:chOff x="765141" y="1916832"/>
            <a:chExt cx="4896544" cy="3354651"/>
          </a:xfrm>
        </p:grpSpPr>
        <p:sp>
          <p:nvSpPr>
            <p:cNvPr id="25" name="文本框 24">
              <a:extLst>
                <a:ext uri="{FF2B5EF4-FFF2-40B4-BE49-F238E27FC236}">
                  <a16:creationId xmlns:a16="http://schemas.microsoft.com/office/drawing/2014/main" id="{4D53A943-FA7A-5218-6C1C-BE0B5CDBD204}"/>
                </a:ext>
              </a:extLst>
            </p:cNvPr>
            <p:cNvSpPr txBox="1"/>
            <p:nvPr/>
          </p:nvSpPr>
          <p:spPr>
            <a:xfrm>
              <a:off x="765141" y="1916832"/>
              <a:ext cx="4896544"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TextBox 19">
              <a:extLst>
                <a:ext uri="{FF2B5EF4-FFF2-40B4-BE49-F238E27FC236}">
                  <a16:creationId xmlns:a16="http://schemas.microsoft.com/office/drawing/2014/main" id="{74C254EF-DB46-E1E8-BB89-BB15EF73A263}"/>
                </a:ext>
              </a:extLst>
            </p:cNvPr>
            <p:cNvSpPr txBox="1"/>
            <p:nvPr/>
          </p:nvSpPr>
          <p:spPr>
            <a:xfrm>
              <a:off x="1883295" y="2584164"/>
              <a:ext cx="2307042"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TextBox 20">
              <a:extLst>
                <a:ext uri="{FF2B5EF4-FFF2-40B4-BE49-F238E27FC236}">
                  <a16:creationId xmlns:a16="http://schemas.microsoft.com/office/drawing/2014/main" id="{FC0417DC-97F7-EE21-9D08-A9F7A40F1767}"/>
                </a:ext>
              </a:extLst>
            </p:cNvPr>
            <p:cNvSpPr txBox="1"/>
            <p:nvPr/>
          </p:nvSpPr>
          <p:spPr>
            <a:xfrm>
              <a:off x="1947178" y="4121853"/>
              <a:ext cx="2268570"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姚明，职业，</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TextBox 19">
              <a:extLst>
                <a:ext uri="{FF2B5EF4-FFF2-40B4-BE49-F238E27FC236}">
                  <a16:creationId xmlns:a16="http://schemas.microsoft.com/office/drawing/2014/main" id="{EE4BFEFA-AE76-0C88-E5D8-1366CE909696}"/>
                </a:ext>
              </a:extLst>
            </p:cNvPr>
            <p:cNvSpPr txBox="1"/>
            <p:nvPr/>
          </p:nvSpPr>
          <p:spPr>
            <a:xfrm>
              <a:off x="2014741" y="3394653"/>
              <a:ext cx="2262158"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语言？饮食？国籍？</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TextBox 19">
              <a:extLst>
                <a:ext uri="{FF2B5EF4-FFF2-40B4-BE49-F238E27FC236}">
                  <a16:creationId xmlns:a16="http://schemas.microsoft.com/office/drawing/2014/main" id="{2207D9F7-C763-D1DD-A95C-3E29A43CB498}"/>
                </a:ext>
              </a:extLst>
            </p:cNvPr>
            <p:cNvSpPr txBox="1"/>
            <p:nvPr/>
          </p:nvSpPr>
          <p:spPr>
            <a:xfrm>
              <a:off x="2014741" y="4902151"/>
              <a:ext cx="2492990"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人际关系？收入水平？</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2" name="直接箭头连接符 41">
              <a:extLst>
                <a:ext uri="{FF2B5EF4-FFF2-40B4-BE49-F238E27FC236}">
                  <a16:creationId xmlns:a16="http://schemas.microsoft.com/office/drawing/2014/main" id="{97F72A60-1C9A-4518-AF30-9AE62433449F}"/>
                </a:ext>
              </a:extLst>
            </p:cNvPr>
            <p:cNvCxnSpPr/>
            <p:nvPr/>
          </p:nvCxnSpPr>
          <p:spPr>
            <a:xfrm flipH="1">
              <a:off x="3081463" y="4497308"/>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A401BEB-22E2-568C-A4DB-036EDD152D37}"/>
                </a:ext>
              </a:extLst>
            </p:cNvPr>
            <p:cNvCxnSpPr/>
            <p:nvPr/>
          </p:nvCxnSpPr>
          <p:spPr>
            <a:xfrm flipH="1">
              <a:off x="3036816" y="2988019"/>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F254DBA5-DE58-7176-01D5-880A35E0049C}"/>
              </a:ext>
            </a:extLst>
          </p:cNvPr>
          <p:cNvGrpSpPr/>
          <p:nvPr/>
        </p:nvGrpSpPr>
        <p:grpSpPr>
          <a:xfrm>
            <a:off x="7169283" y="2538787"/>
            <a:ext cx="3751253" cy="4058565"/>
            <a:chOff x="7169283" y="1772816"/>
            <a:chExt cx="3751253" cy="4058565"/>
          </a:xfrm>
        </p:grpSpPr>
        <p:pic>
          <p:nvPicPr>
            <p:cNvPr id="33" name="Picture 11">
              <a:extLst>
                <a:ext uri="{FF2B5EF4-FFF2-40B4-BE49-F238E27FC236}">
                  <a16:creationId xmlns:a16="http://schemas.microsoft.com/office/drawing/2014/main" id="{F5F0302D-5707-5871-FE8E-67ACFD1A496B}"/>
                </a:ext>
              </a:extLst>
            </p:cNvPr>
            <p:cNvPicPr>
              <a:picLocks noChangeAspect="1"/>
            </p:cNvPicPr>
            <p:nvPr/>
          </p:nvPicPr>
          <p:blipFill>
            <a:blip r:embed="rId3"/>
            <a:stretch>
              <a:fillRect/>
            </a:stretch>
          </p:blipFill>
          <p:spPr>
            <a:xfrm>
              <a:off x="7397765" y="2148836"/>
              <a:ext cx="3493759" cy="2476575"/>
            </a:xfrm>
            <a:prstGeom prst="rect">
              <a:avLst/>
            </a:prstGeom>
          </p:spPr>
        </p:pic>
        <p:sp>
          <p:nvSpPr>
            <p:cNvPr id="34" name="文本框 33">
              <a:extLst>
                <a:ext uri="{FF2B5EF4-FFF2-40B4-BE49-F238E27FC236}">
                  <a16:creationId xmlns:a16="http://schemas.microsoft.com/office/drawing/2014/main" id="{622A5A9C-C3D2-83AE-155D-9ABC701F46BF}"/>
                </a:ext>
              </a:extLst>
            </p:cNvPr>
            <p:cNvSpPr txBox="1"/>
            <p:nvPr/>
          </p:nvSpPr>
          <p:spPr>
            <a:xfrm>
              <a:off x="7169283" y="1772816"/>
              <a:ext cx="3751253"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关系向量之间存在低秩的共通结构</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TextBox 19">
              <a:extLst>
                <a:ext uri="{FF2B5EF4-FFF2-40B4-BE49-F238E27FC236}">
                  <a16:creationId xmlns:a16="http://schemas.microsoft.com/office/drawing/2014/main" id="{A9ABD873-93AF-FD85-9288-05540071835C}"/>
                </a:ext>
              </a:extLst>
            </p:cNvPr>
            <p:cNvSpPr txBox="1"/>
            <p:nvPr/>
          </p:nvSpPr>
          <p:spPr>
            <a:xfrm>
              <a:off x="7980631" y="4717485"/>
              <a:ext cx="251863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TextBox 20">
              <a:extLst>
                <a:ext uri="{FF2B5EF4-FFF2-40B4-BE49-F238E27FC236}">
                  <a16:creationId xmlns:a16="http://schemas.microsoft.com/office/drawing/2014/main" id="{BAFB145E-EA72-39B1-5310-6D5C2D261800}"/>
                </a:ext>
              </a:extLst>
            </p:cNvPr>
            <p:cNvSpPr txBox="1"/>
            <p:nvPr/>
          </p:nvSpPr>
          <p:spPr>
            <a:xfrm>
              <a:off x="8094444" y="5462049"/>
              <a:ext cx="2291012" cy="369332"/>
            </a:xfrm>
            <a:prstGeom prst="rect">
              <a:avLst/>
            </a:prstGeom>
            <a:noFill/>
          </p:spPr>
          <p:txBody>
            <a:bodyPr wrap="none" rtlCol="0">
              <a:spAutoFit/>
            </a:bodyPr>
            <a:lstStyle/>
            <a:p>
              <a:r>
                <a:rPr lang="en-US" altLang="zh-CN">
                  <a:latin typeface="Times New Roman" panose="02020603050405020304" pitchFamily="18" charset="0"/>
                  <a:ea typeface="Microsoft YaHei" panose="020B0503020204020204" pitchFamily="34" charset="-122"/>
                  <a:cs typeface="Times New Roman" panose="02020603050405020304" pitchFamily="18" charset="0"/>
                </a:rPr>
                <a:t>&lt;</a:t>
              </a:r>
              <a:r>
                <a:rPr lang="zh-CN" altLang="en-US">
                  <a:latin typeface="Times New Roman" panose="02020603050405020304" pitchFamily="18" charset="0"/>
                  <a:ea typeface="Microsoft YaHei" panose="020B0503020204020204" pitchFamily="34" charset="-122"/>
                  <a:cs typeface="Times New Roman" panose="02020603050405020304" pitchFamily="18" charset="0"/>
                </a:rPr>
                <a:t>姚明，母语，</a:t>
              </a:r>
              <a:r>
                <a:rPr lang="en-US" altLang="zh-CN">
                  <a:latin typeface="Times New Roman" panose="02020603050405020304" pitchFamily="18" charset="0"/>
                  <a:ea typeface="Microsoft YaHei" panose="020B0503020204020204" pitchFamily="34" charset="-122"/>
                  <a:cs typeface="Times New Roman" panose="02020603050405020304" pitchFamily="18" charset="0"/>
                </a:rPr>
                <a:t>……&gt;</a:t>
              </a:r>
              <a:endParaRPr lang="en-CN" dirty="0">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49" name="组合 48">
              <a:extLst>
                <a:ext uri="{FF2B5EF4-FFF2-40B4-BE49-F238E27FC236}">
                  <a16:creationId xmlns:a16="http://schemas.microsoft.com/office/drawing/2014/main" id="{C2B9C631-EE47-DE4B-CBCE-1068296772D3}"/>
                </a:ext>
              </a:extLst>
            </p:cNvPr>
            <p:cNvGrpSpPr/>
            <p:nvPr/>
          </p:nvGrpSpPr>
          <p:grpSpPr>
            <a:xfrm>
              <a:off x="9137239" y="5086817"/>
              <a:ext cx="1260396" cy="394447"/>
              <a:chOff x="9087533" y="5053620"/>
              <a:chExt cx="1260396" cy="394447"/>
            </a:xfrm>
          </p:grpSpPr>
          <p:cxnSp>
            <p:nvCxnSpPr>
              <p:cNvPr id="46" name="Straight Arrow Connector 21">
                <a:extLst>
                  <a:ext uri="{FF2B5EF4-FFF2-40B4-BE49-F238E27FC236}">
                    <a16:creationId xmlns:a16="http://schemas.microsoft.com/office/drawing/2014/main" id="{E2945CEE-6B6C-127F-E558-D2ABFA47E033}"/>
                  </a:ext>
                </a:extLst>
              </p:cNvPr>
              <p:cNvCxnSpPr/>
              <p:nvPr/>
            </p:nvCxnSpPr>
            <p:spPr>
              <a:xfrm>
                <a:off x="9087533" y="5062585"/>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22">
                <a:extLst>
                  <a:ext uri="{FF2B5EF4-FFF2-40B4-BE49-F238E27FC236}">
                    <a16:creationId xmlns:a16="http://schemas.microsoft.com/office/drawing/2014/main" id="{65DD0289-57D1-AA33-0AB6-E4A1C2EB0403}"/>
                  </a:ext>
                </a:extLst>
              </p:cNvPr>
              <p:cNvCxnSpPr>
                <a:cxnSpLocks/>
              </p:cNvCxnSpPr>
              <p:nvPr/>
            </p:nvCxnSpPr>
            <p:spPr>
              <a:xfrm flipV="1">
                <a:off x="9248898" y="5053620"/>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23">
                <a:extLst>
                  <a:ext uri="{FF2B5EF4-FFF2-40B4-BE49-F238E27FC236}">
                    <a16:creationId xmlns:a16="http://schemas.microsoft.com/office/drawing/2014/main" id="{B1EA9E2E-AFDC-F1A6-D758-9AD6B8B3551A}"/>
                  </a:ext>
                </a:extLst>
              </p:cNvPr>
              <p:cNvSpPr txBox="1"/>
              <p:nvPr/>
            </p:nvSpPr>
            <p:spPr>
              <a:xfrm>
                <a:off x="9239933" y="5062585"/>
                <a:ext cx="1107996" cy="369332"/>
              </a:xfrm>
              <a:prstGeom prst="rect">
                <a:avLst/>
              </a:prstGeom>
              <a:noFill/>
            </p:spPr>
            <p:txBody>
              <a:bodyPr wrap="none" rtlCol="0">
                <a:spAutoFit/>
              </a:bodyPr>
              <a:lstStyle/>
              <a:p>
                <a:pPr algn="l"/>
                <a:r>
                  <a:rPr lang="en-US" i="1" dirty="0">
                    <a:solidFill>
                      <a:srgbClr val="136CB8"/>
                    </a:solidFill>
                    <a:latin typeface="SimHei" panose="02010609060101010101" pitchFamily="49" charset="-122"/>
                    <a:ea typeface="SimHei" panose="02010609060101010101" pitchFamily="49" charset="-122"/>
                  </a:rPr>
                  <a:t>信息流通</a:t>
                </a:r>
                <a:endParaRPr lang="en-CN" i="1" dirty="0">
                  <a:solidFill>
                    <a:srgbClr val="136CB8"/>
                  </a:solidFill>
                  <a:latin typeface="SimHei" panose="02010609060101010101" pitchFamily="49" charset="-122"/>
                  <a:ea typeface="SimHei" panose="02010609060101010101" pitchFamily="49" charset="-122"/>
                </a:endParaRPr>
              </a:p>
            </p:txBody>
          </p:sp>
        </p:grpSp>
      </p:grpSp>
      <p:cxnSp>
        <p:nvCxnSpPr>
          <p:cNvPr id="2" name="直接连接符 1">
            <a:extLst>
              <a:ext uri="{FF2B5EF4-FFF2-40B4-BE49-F238E27FC236}">
                <a16:creationId xmlns:a16="http://schemas.microsoft.com/office/drawing/2014/main" id="{8027C48C-5336-0EB6-FE63-A13131B05CD0}"/>
              </a:ext>
            </a:extLst>
          </p:cNvPr>
          <p:cNvCxnSpPr>
            <a:cxnSpLocks/>
          </p:cNvCxnSpPr>
          <p:nvPr/>
        </p:nvCxnSpPr>
        <p:spPr>
          <a:xfrm>
            <a:off x="765141" y="1628800"/>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191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798285"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9</a:t>
            </a:fld>
            <a:endParaRPr lang="zh-CN" altLang="en-US"/>
          </a:p>
        </p:txBody>
      </p:sp>
      <p:sp>
        <p:nvSpPr>
          <p:cNvPr id="16" name="Left Brace 25">
            <a:extLst>
              <a:ext uri="{FF2B5EF4-FFF2-40B4-BE49-F238E27FC236}">
                <a16:creationId xmlns:a16="http://schemas.microsoft.com/office/drawing/2014/main" id="{5E230D37-AD6A-82E6-0A4B-A538B646488D}"/>
              </a:ext>
            </a:extLst>
          </p:cNvPr>
          <p:cNvSpPr/>
          <p:nvPr/>
        </p:nvSpPr>
        <p:spPr bwMode="auto">
          <a:xfrm rot="10800000">
            <a:off x="8256240" y="3210668"/>
            <a:ext cx="360040" cy="2214211"/>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pic>
        <p:nvPicPr>
          <p:cNvPr id="5" name="图片 4">
            <a:extLst>
              <a:ext uri="{FF2B5EF4-FFF2-40B4-BE49-F238E27FC236}">
                <a16:creationId xmlns:a16="http://schemas.microsoft.com/office/drawing/2014/main" id="{B6A6EF8B-6901-0E2A-9FFE-840EE483C51F}"/>
              </a:ext>
            </a:extLst>
          </p:cNvPr>
          <p:cNvPicPr>
            <a:picLocks noChangeAspect="1"/>
          </p:cNvPicPr>
          <p:nvPr/>
        </p:nvPicPr>
        <p:blipFill>
          <a:blip r:embed="rId3"/>
          <a:stretch>
            <a:fillRect/>
          </a:stretch>
        </p:blipFill>
        <p:spPr>
          <a:xfrm>
            <a:off x="191344" y="1772816"/>
            <a:ext cx="7925438" cy="3814117"/>
          </a:xfrm>
          <a:prstGeom prst="rect">
            <a:avLst/>
          </a:prstGeom>
        </p:spPr>
      </p:pic>
      <p:sp>
        <p:nvSpPr>
          <p:cNvPr id="6" name="矩形: 圆角 5">
            <a:extLst>
              <a:ext uri="{FF2B5EF4-FFF2-40B4-BE49-F238E27FC236}">
                <a16:creationId xmlns:a16="http://schemas.microsoft.com/office/drawing/2014/main" id="{1406AD7D-8465-4B7E-0DC8-EBD69E638095}"/>
              </a:ext>
            </a:extLst>
          </p:cNvPr>
          <p:cNvSpPr/>
          <p:nvPr/>
        </p:nvSpPr>
        <p:spPr>
          <a:xfrm>
            <a:off x="335360" y="1052736"/>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现有消息构造函数：不足</a:t>
            </a:r>
          </a:p>
        </p:txBody>
      </p:sp>
      <p:sp>
        <p:nvSpPr>
          <p:cNvPr id="9" name="Left Brace 25">
            <a:extLst>
              <a:ext uri="{FF2B5EF4-FFF2-40B4-BE49-F238E27FC236}">
                <a16:creationId xmlns:a16="http://schemas.microsoft.com/office/drawing/2014/main" id="{479EBFD3-C820-80AC-9AB4-9BA332EB7A63}"/>
              </a:ext>
            </a:extLst>
          </p:cNvPr>
          <p:cNvSpPr/>
          <p:nvPr/>
        </p:nvSpPr>
        <p:spPr bwMode="auto">
          <a:xfrm rot="10800000">
            <a:off x="8256240" y="2562597"/>
            <a:ext cx="360040" cy="549623"/>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sp>
        <p:nvSpPr>
          <p:cNvPr id="11" name="矩形: 圆角 10">
            <a:extLst>
              <a:ext uri="{FF2B5EF4-FFF2-40B4-BE49-F238E27FC236}">
                <a16:creationId xmlns:a16="http://schemas.microsoft.com/office/drawing/2014/main" id="{60E4DFF1-937D-CBA4-8C0D-5EBC08E880E2}"/>
              </a:ext>
            </a:extLst>
          </p:cNvPr>
          <p:cNvSpPr/>
          <p:nvPr/>
        </p:nvSpPr>
        <p:spPr>
          <a:xfrm>
            <a:off x="8755738" y="2199630"/>
            <a:ext cx="3964998"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不同关系采用完全独立的网络参数：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忽略了关系的共通性</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部分关系训练不充分</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a16="http://schemas.microsoft.com/office/drawing/2014/main" id="{B0FFECC5-C0EF-6C0E-9793-F24BE50F36BD}"/>
              </a:ext>
            </a:extLst>
          </p:cNvPr>
          <p:cNvSpPr/>
          <p:nvPr/>
        </p:nvSpPr>
        <p:spPr>
          <a:xfrm>
            <a:off x="8742710" y="3679874"/>
            <a:ext cx="3082360"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不同关系采用相同的网络参数：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无法体现关系的差异性</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82154708-6406-861D-2F7A-CFA9B6E7044A}"/>
              </a:ext>
            </a:extLst>
          </p:cNvPr>
          <p:cNvSpPr txBox="1"/>
          <p:nvPr/>
        </p:nvSpPr>
        <p:spPr>
          <a:xfrm>
            <a:off x="623392" y="5949538"/>
            <a:ext cx="11100360" cy="441916"/>
          </a:xfrm>
          <a:prstGeom prst="rect">
            <a:avLst/>
          </a:prstGeom>
          <a:noFill/>
        </p:spPr>
        <p:txBody>
          <a:bodyPr wrap="square">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关系特定的邻居实体信息构造</a:t>
            </a:r>
          </a:p>
        </p:txBody>
      </p:sp>
      <p:cxnSp>
        <p:nvCxnSpPr>
          <p:cNvPr id="26" name="直接箭头连接符 25">
            <a:extLst>
              <a:ext uri="{FF2B5EF4-FFF2-40B4-BE49-F238E27FC236}">
                <a16:creationId xmlns:a16="http://schemas.microsoft.com/office/drawing/2014/main" id="{9C09CADC-00FA-BAD9-B7C5-5BCE984D3A10}"/>
              </a:ext>
            </a:extLst>
          </p:cNvPr>
          <p:cNvCxnSpPr/>
          <p:nvPr/>
        </p:nvCxnSpPr>
        <p:spPr>
          <a:xfrm>
            <a:off x="6240016" y="5733091"/>
            <a:ext cx="0" cy="216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5269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ags/tag3.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西大模板">
      <a:majorFont>
        <a:latin typeface="Segoe UI Black"/>
        <a:ea typeface="思源宋体 CN Heavy"/>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sz="2000"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13621</TotalTime>
  <Words>4241</Words>
  <Application>Microsoft Office PowerPoint</Application>
  <PresentationFormat>宽屏</PresentationFormat>
  <Paragraphs>426</Paragraphs>
  <Slides>29</Slides>
  <Notes>29</Notes>
  <HiddenSlides>3</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29</vt:i4>
      </vt:variant>
    </vt:vector>
  </HeadingPairs>
  <TitlesOfParts>
    <vt:vector size="47" baseType="lpstr">
      <vt:lpstr>DengXian</vt:lpstr>
      <vt:lpstr>SimHei</vt:lpstr>
      <vt:lpstr>楷体</vt:lpstr>
      <vt:lpstr>宋体</vt:lpstr>
      <vt:lpstr>微软雅黑</vt:lpstr>
      <vt:lpstr>微软雅黑 Light</vt:lpstr>
      <vt:lpstr>Arial</vt:lpstr>
      <vt:lpstr>Calibri</vt:lpstr>
      <vt:lpstr>Cambria Math</vt:lpstr>
      <vt:lpstr>Helvetica</vt:lpstr>
      <vt:lpstr>Segoe UI</vt:lpstr>
      <vt:lpstr>Segoe UI Black</vt:lpstr>
      <vt:lpstr>Segoe UI Light</vt:lpstr>
      <vt:lpstr>Tahoma</vt:lpstr>
      <vt:lpstr>Times New Roman</vt:lpstr>
      <vt:lpstr>Wingdings</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 华丽</dc:creator>
  <cp:lastModifiedBy>瀛 煜</cp:lastModifiedBy>
  <cp:revision>1441</cp:revision>
  <dcterms:created xsi:type="dcterms:W3CDTF">2022-05-23T10:21:57Z</dcterms:created>
  <dcterms:modified xsi:type="dcterms:W3CDTF">2024-05-13T12:28:33Z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2019-04-12T09:04:30.1468999Z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6438c839-6ff0-4e53-b09f-041d2d0470f0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2052-4.0.1.6533</vt:lpwstr>
  </property>
</Properties>
</file>